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67" r:id="rId6"/>
    <p:sldId id="268" r:id="rId7"/>
    <p:sldId id="269" r:id="rId8"/>
    <p:sldId id="270" r:id="rId9"/>
    <p:sldId id="271" r:id="rId10"/>
    <p:sldId id="260" r:id="rId11"/>
    <p:sldId id="261" r:id="rId12"/>
    <p:sldId id="263" r:id="rId13"/>
    <p:sldId id="265" r:id="rId14"/>
    <p:sldId id="275" r:id="rId15"/>
    <p:sldId id="272" r:id="rId16"/>
    <p:sldId id="273" r:id="rId17"/>
    <p:sldId id="26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kim, Andika" initials="HA" lastIdx="1" clrIdx="0">
    <p:extLst>
      <p:ext uri="{19B8F6BF-5375-455C-9EA6-DF929625EA0E}">
        <p15:presenceInfo xmlns:p15="http://schemas.microsoft.com/office/powerpoint/2012/main" userId="Hakim, Andik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8"/>
    <a:srgbClr val="F8CDB0"/>
    <a:srgbClr val="9D9D9D"/>
    <a:srgbClr val="003E74"/>
    <a:srgbClr val="0085C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903" autoAdjust="0"/>
    <p:restoredTop sz="82176" autoAdjust="0"/>
  </p:normalViewPr>
  <p:slideViewPr>
    <p:cSldViewPr snapToGrid="0" snapToObjects="1">
      <p:cViewPr varScale="1">
        <p:scale>
          <a:sx n="93" d="100"/>
          <a:sy n="93" d="100"/>
        </p:scale>
        <p:origin x="1722" y="9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B0EE2D-335A-3546-9D75-E17F32E16FE9}" type="datetime3">
              <a:rPr lang="en-GB" smtClean="0">
                <a:solidFill>
                  <a:srgbClr val="003E74"/>
                </a:solidFill>
              </a:rPr>
              <a:t>22 May, 2020</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sldNum="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8D35C32B-10D1-1447-A35B-280119DE9D12}" type="datetime3">
              <a:rPr lang="en-GB" smtClean="0"/>
              <a:pPr/>
              <a:t>22 May, 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sldNum="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416746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90075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67604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387946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696530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sz="1200" b="0" i="0" kern="1200" dirty="0">
                <a:solidFill>
                  <a:schemeClr val="tx1"/>
                </a:solidFill>
                <a:effectLst/>
                <a:latin typeface="+mn-lt"/>
                <a:ea typeface="+mn-ea"/>
                <a:cs typeface="+mn-cs"/>
              </a:rPr>
              <a:t>ALEX</a:t>
            </a:r>
          </a:p>
          <a:p>
            <a:pPr marL="171450" indent="-171450">
              <a:buFontTx/>
              <a:buChar char="-"/>
            </a:pPr>
            <a:r>
              <a:rPr lang="en-GB" sz="1200" b="0" i="0" kern="1200" dirty="0">
                <a:solidFill>
                  <a:schemeClr val="tx1"/>
                </a:solidFill>
                <a:effectLst/>
                <a:latin typeface="+mn-lt"/>
                <a:ea typeface="+mn-ea"/>
                <a:cs typeface="+mn-cs"/>
              </a:rPr>
              <a:t>Our group managed to work effectively despite time zone differences, with a final model accuracy of ~84 %. </a:t>
            </a:r>
          </a:p>
          <a:p>
            <a:pPr marL="171450" indent="-171450">
              <a:buFontTx/>
              <a:buChar char="-"/>
            </a:pPr>
            <a:r>
              <a:rPr lang="en-GB" sz="1200" b="0" i="0" kern="1200" dirty="0">
                <a:solidFill>
                  <a:schemeClr val="tx1"/>
                </a:solidFill>
                <a:effectLst/>
                <a:latin typeface="+mn-lt"/>
                <a:ea typeface="+mn-ea"/>
                <a:cs typeface="+mn-cs"/>
              </a:rPr>
              <a:t>Only 5 people. So less computational resources available than other 6 person groups</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Wider and deeper CNNs tended to produce better results despite the risk of over-fitting. But after a certain point adding more layers did not improve model accuracy</a:t>
            </a:r>
          </a:p>
          <a:p>
            <a:pPr marL="171450" indent="-171450">
              <a:buFontTx/>
              <a:buChar char="-"/>
            </a:pPr>
            <a:r>
              <a:rPr lang="en-GB" sz="1200" b="0" i="0" kern="1200" dirty="0">
                <a:solidFill>
                  <a:schemeClr val="tx1"/>
                </a:solidFill>
                <a:effectLst/>
                <a:latin typeface="+mn-lt"/>
                <a:ea typeface="+mn-ea"/>
                <a:cs typeface="+mn-cs"/>
              </a:rPr>
              <a:t>Our best accuracies were achieved using a transfer learning approach, with a wide 101 layer </a:t>
            </a:r>
            <a:r>
              <a:rPr lang="en-GB" sz="1200" b="0" i="0" kern="1200" dirty="0" err="1">
                <a:solidFill>
                  <a:schemeClr val="tx1"/>
                </a:solidFill>
                <a:effectLst/>
                <a:latin typeface="+mn-lt"/>
                <a:ea typeface="+mn-ea"/>
                <a:cs typeface="+mn-cs"/>
              </a:rPr>
              <a:t>ResNet</a:t>
            </a:r>
            <a:r>
              <a:rPr lang="en-GB" sz="1200" b="0" i="0" kern="1200" dirty="0">
                <a:solidFill>
                  <a:schemeClr val="tx1"/>
                </a:solidFill>
                <a:effectLst/>
                <a:latin typeface="+mn-lt"/>
                <a:ea typeface="+mn-ea"/>
                <a:cs typeface="+mn-cs"/>
              </a:rPr>
              <a:t> pre-trained on ImageNet data and fine-tuned; or an ensemble approach combining several of our models</a:t>
            </a:r>
          </a:p>
          <a:p>
            <a:pPr marL="171450" indent="-171450">
              <a:buFontTx/>
              <a:buChar char="-"/>
            </a:pPr>
            <a:r>
              <a:rPr lang="en-GB" sz="1200" b="0" i="0" kern="1200" dirty="0">
                <a:solidFill>
                  <a:schemeClr val="tx1"/>
                </a:solidFill>
                <a:effectLst/>
                <a:latin typeface="+mn-lt"/>
                <a:ea typeface="+mn-ea"/>
                <a:cs typeface="+mn-cs"/>
              </a:rPr>
              <a:t>ENSEMBLE FAZAL</a:t>
            </a:r>
          </a:p>
          <a:p>
            <a:pPr marL="171450" indent="-171450">
              <a:buFontTx/>
              <a:buChar char="-"/>
            </a:pPr>
            <a:r>
              <a:rPr lang="en-GB" sz="1200" b="0" i="0" kern="1200" dirty="0">
                <a:solidFill>
                  <a:schemeClr val="tx1"/>
                </a:solidFill>
                <a:effectLst/>
                <a:latin typeface="+mn-lt"/>
                <a:ea typeface="+mn-ea"/>
                <a:cs typeface="+mn-cs"/>
              </a:rPr>
              <a:t>Ideally, we would also more robustly optimise our hyperparameters, for example by using a Bayesian approach. </a:t>
            </a:r>
            <a:endParaRPr lang="en-GB"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81398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dirty="0"/>
              <a:t>ALEX</a:t>
            </a:r>
          </a:p>
          <a:p>
            <a:pPr marL="171450" indent="-171450">
              <a:buFontTx/>
              <a:buChar char="-"/>
            </a:pPr>
            <a:r>
              <a:rPr lang="en-GB" dirty="0"/>
              <a:t>We did not need a set team leader, as all team members were very good at communicating and listening to different ideas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To deal with different time zones, we separated into two sub-teams, one in China and one in the UK </a:t>
            </a:r>
          </a:p>
          <a:p>
            <a:pPr marL="171450" indent="-171450">
              <a:buFontTx/>
              <a:buChar char="-"/>
            </a:pPr>
            <a:r>
              <a:rPr lang="en-GB" dirty="0"/>
              <a:t>We defined tasks at the beginning of the day (UK time) , then at the end of the day (UK time) for each sub-team to complete (while the other sub-team is sleeping?) </a:t>
            </a:r>
          </a:p>
          <a:p>
            <a:pPr marL="171450" indent="-171450">
              <a:buFontTx/>
              <a:buChar char="-"/>
            </a:pPr>
            <a:r>
              <a:rPr lang="en-GB" dirty="0"/>
              <a:t>This ensured we were not wasting time.</a:t>
            </a:r>
          </a:p>
          <a:p>
            <a:pPr marL="171450" indent="-171450">
              <a:buFontTx/>
              <a:buChar char="-"/>
            </a:pPr>
            <a:endParaRPr lang="en-GB" dirty="0"/>
          </a:p>
          <a:p>
            <a:pPr marL="171450" indent="-171450">
              <a:buFontTx/>
              <a:buChar char="-"/>
            </a:pPr>
            <a:r>
              <a:rPr lang="en-GB" dirty="0"/>
              <a:t>We split up trying out different approaches and the hyperparameter optimisation between team members so we could try more combinations </a:t>
            </a:r>
          </a:p>
          <a:p>
            <a:endParaRPr lang="en-ID" dirty="0"/>
          </a:p>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84872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dirty="0"/>
              <a:t>FAZAL</a:t>
            </a:r>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14379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dirty="0"/>
              <a:t>FAZAL</a:t>
            </a:r>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5282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dirty="0"/>
              <a:t>FAZAL</a:t>
            </a:r>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7932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indent="0">
              <a:buFontTx/>
              <a:buNone/>
            </a:pPr>
            <a:r>
              <a:rPr lang="en-GB" dirty="0"/>
              <a:t>FAZAL</a:t>
            </a:r>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07717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ALEX</a:t>
            </a:r>
          </a:p>
          <a:p>
            <a:r>
              <a:rPr lang="en-GB" dirty="0"/>
              <a:t>- To perform validation of our models, prior to testing on Kaggle, we split up the data using random split with a ratio of 80/20, i.e. held back 20% of data for validation. </a:t>
            </a:r>
          </a:p>
          <a:p>
            <a:pPr marL="171450" indent="-171450">
              <a:buFontTx/>
              <a:buChar char="-"/>
            </a:pPr>
            <a:r>
              <a:rPr lang="en-GB" dirty="0"/>
              <a:t>We then calculated v</a:t>
            </a:r>
            <a:r>
              <a:rPr lang="en-GB" sz="1200" b="0" i="0" kern="1200" dirty="0">
                <a:solidFill>
                  <a:schemeClr val="tx1"/>
                </a:solidFill>
                <a:effectLst/>
                <a:latin typeface="+mn-lt"/>
                <a:ea typeface="+mn-ea"/>
                <a:cs typeface="+mn-cs"/>
              </a:rPr>
              <a:t>alidation and training accuracies at each epoch, which were obtained using the sci-kit learn </a:t>
            </a:r>
            <a:r>
              <a:rPr lang="en-GB" sz="1200" b="0" i="0" kern="1200" dirty="0" err="1">
                <a:solidFill>
                  <a:schemeClr val="tx1"/>
                </a:solidFill>
                <a:effectLst/>
                <a:latin typeface="+mn-lt"/>
                <a:ea typeface="+mn-ea"/>
                <a:cs typeface="+mn-cs"/>
              </a:rPr>
              <a:t>accuracy_score</a:t>
            </a:r>
            <a:r>
              <a:rPr lang="en-GB" sz="1200" b="0" i="0" kern="1200" dirty="0">
                <a:solidFill>
                  <a:schemeClr val="tx1"/>
                </a:solidFill>
                <a:effectLst/>
                <a:latin typeface="+mn-lt"/>
                <a:ea typeface="+mn-ea"/>
                <a:cs typeface="+mn-cs"/>
              </a:rPr>
              <a:t> function.</a:t>
            </a:r>
          </a:p>
          <a:p>
            <a:pPr marL="171450" indent="-171450">
              <a:buFontTx/>
              <a:buChar char="-"/>
            </a:pPr>
            <a:r>
              <a:rPr lang="en-GB" dirty="0"/>
              <a:t>To optimise the hyperparameters, we used a simple grid search, </a:t>
            </a:r>
            <a:r>
              <a:rPr lang="en-GB" sz="1200" b="0" i="0" kern="1200" dirty="0">
                <a:solidFill>
                  <a:schemeClr val="tx1"/>
                </a:solidFill>
                <a:effectLst/>
                <a:latin typeface="+mn-lt"/>
                <a:ea typeface="+mn-ea"/>
                <a:cs typeface="+mn-cs"/>
              </a:rPr>
              <a:t>where we changed one hyperparameter over a specified range and kept all other parameters constant.</a:t>
            </a:r>
          </a:p>
          <a:p>
            <a:pPr marL="171450" indent="-171450">
              <a:buFontTx/>
              <a:buChar char="-"/>
            </a:pPr>
            <a:r>
              <a:rPr lang="en-GB" sz="1200" b="0" i="0" kern="1200" dirty="0">
                <a:solidFill>
                  <a:schemeClr val="tx1"/>
                </a:solidFill>
                <a:effectLst/>
                <a:latin typeface="+mn-lt"/>
                <a:ea typeface="+mn-ea"/>
                <a:cs typeface="+mn-cs"/>
              </a:rPr>
              <a:t>Data augmentation</a:t>
            </a:r>
            <a:endParaRPr lang="en-GB" dirty="0"/>
          </a:p>
          <a:p>
            <a:pPr marL="171450" indent="-171450">
              <a:buFontTx/>
              <a:buChar char="-"/>
            </a:pPr>
            <a:r>
              <a:rPr lang="en-GB" dirty="0"/>
              <a:t>Computational time severely limited the number of times we could run our model, so we just did the best we could with the computational resources available and ran as many different combinations of parameters as possible</a:t>
            </a:r>
          </a:p>
          <a:p>
            <a:pPr marL="171450" indent="-171450">
              <a:buFontTx/>
              <a:buChar char="-"/>
            </a:pPr>
            <a:r>
              <a:rPr lang="en-GB" dirty="0"/>
              <a:t>A Bayesian approach could be a more robust way of optimising hyperparameters in the future</a:t>
            </a:r>
          </a:p>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3762687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ID" dirty="0"/>
              <a:t>Ok so now </a:t>
            </a:r>
            <a:r>
              <a:rPr lang="en-ID" dirty="0" err="1"/>
              <a:t>Andika</a:t>
            </a:r>
            <a:r>
              <a:rPr lang="en-ID" dirty="0"/>
              <a:t> is going to talk a bit more about our overall process which led to our best performing model, as well as the details of that model</a:t>
            </a:r>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1701357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D" dirty="0"/>
          </a:p>
        </p:txBody>
      </p:sp>
      <p:sp>
        <p:nvSpPr>
          <p:cNvPr id="4" name="Header Placeholder 3"/>
          <p:cNvSpPr>
            <a:spLocks noGrp="1"/>
          </p:cNvSpPr>
          <p:nvPr>
            <p:ph type="hdr" sz="quarter"/>
          </p:nvPr>
        </p:nvSpPr>
        <p:spPr/>
        <p:txBody>
          <a:bodyPr/>
          <a:lstStyle/>
          <a:p>
            <a:r>
              <a:rPr lang="en-US"/>
              <a:t>Name of presentation</a:t>
            </a:r>
            <a:endParaRPr lang="en-US" dirty="0"/>
          </a:p>
        </p:txBody>
      </p:sp>
      <p:sp>
        <p:nvSpPr>
          <p:cNvPr id="5" name="Date Placeholder 4"/>
          <p:cNvSpPr>
            <a:spLocks noGrp="1"/>
          </p:cNvSpPr>
          <p:nvPr>
            <p:ph type="dt" idx="1"/>
          </p:nvPr>
        </p:nvSpPr>
        <p:spPr/>
        <p:txBody>
          <a:bodyPr/>
          <a:lstStyle/>
          <a:p>
            <a:fld id="{8D35C32B-10D1-1447-A35B-280119DE9D12}" type="datetime3">
              <a:rPr lang="en-GB" smtClean="0"/>
              <a:pPr/>
              <a:t>22 May, 2020</a:t>
            </a:fld>
            <a:endParaRPr lang="en-US" dirty="0"/>
          </a:p>
        </p:txBody>
      </p:sp>
    </p:spTree>
    <p:extLst>
      <p:ext uri="{BB962C8B-B14F-4D97-AF65-F5344CB8AC3E}">
        <p14:creationId xmlns:p14="http://schemas.microsoft.com/office/powerpoint/2010/main" val="217347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85CA"/>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a:xfrm>
            <a:off x="457201" y="1190017"/>
            <a:ext cx="8229600" cy="507556"/>
          </a:xfrm>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a:xfrm>
            <a:off x="457200" y="1839024"/>
            <a:ext cx="8229600" cy="4151661"/>
          </a:xfrm>
        </p:spPr>
        <p:txBody>
          <a:bodyPr/>
          <a:lstStyle>
            <a:lvl1pPr>
              <a:buClr>
                <a:srgbClr val="0085CA"/>
              </a:buClr>
              <a:defRPr/>
            </a:lvl1pPr>
            <a:lvl2pPr>
              <a:buClr>
                <a:srgbClr val="0085CA"/>
              </a:buClr>
              <a:defRPr/>
            </a:lvl2pPr>
            <a:lvl3pPr>
              <a:buClr>
                <a:srgbClr val="0085CA"/>
              </a:buClr>
              <a:defRPr sz="1200"/>
            </a:lvl3pPr>
            <a:lvl4pPr>
              <a:buClr>
                <a:srgbClr val="0085CA"/>
              </a:buClr>
              <a:defRPr sz="1200"/>
            </a:lvl4pPr>
            <a:lvl5pPr>
              <a:buClr>
                <a:srgbClr val="0085CA"/>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ID" i="1" dirty="0"/>
              <a:t>The Identification Game</a:t>
            </a:r>
            <a:r>
              <a:rPr lang="en-ID" dirty="0"/>
              <a:t>!</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Team Dropout</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85CA"/>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85CA"/>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85CA"/>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85CA"/>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85CA"/>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85CA"/>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Lst>
  <p:hf hdr="0"/>
  <p:txStyles>
    <p:titleStyle>
      <a:lvl1pPr algn="l" defTabSz="457200" rtl="0" eaLnBrk="1" latinLnBrk="0" hangingPunct="1">
        <a:spcBef>
          <a:spcPct val="0"/>
        </a:spcBef>
        <a:buNone/>
        <a:defRPr sz="2800" b="1" kern="1200">
          <a:solidFill>
            <a:srgbClr val="0085CA"/>
          </a:solidFill>
          <a:latin typeface="Arial"/>
          <a:ea typeface="+mj-ea"/>
          <a:cs typeface="Arial"/>
        </a:defRPr>
      </a:lvl1pPr>
    </p:titleStyle>
    <p:body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ACSE-4 Group Project </a:t>
            </a:r>
          </a:p>
        </p:txBody>
      </p:sp>
      <p:sp>
        <p:nvSpPr>
          <p:cNvPr id="3" name="Title 2"/>
          <p:cNvSpPr>
            <a:spLocks noGrp="1"/>
          </p:cNvSpPr>
          <p:nvPr>
            <p:ph type="title"/>
          </p:nvPr>
        </p:nvSpPr>
        <p:spPr/>
        <p:txBody>
          <a:bodyPr/>
          <a:lstStyle/>
          <a:p>
            <a:r>
              <a:rPr lang="en-ID" i="1" dirty="0"/>
              <a:t>The Identification Game</a:t>
            </a:r>
            <a:r>
              <a:rPr lang="en-ID" dirty="0"/>
              <a:t>!</a:t>
            </a:r>
            <a:endParaRPr lang="en-US" dirty="0"/>
          </a:p>
        </p:txBody>
      </p:sp>
      <p:sp>
        <p:nvSpPr>
          <p:cNvPr id="4" name="Text Placeholder 3"/>
          <p:cNvSpPr>
            <a:spLocks noGrp="1"/>
          </p:cNvSpPr>
          <p:nvPr>
            <p:ph type="body" sz="quarter" idx="11"/>
          </p:nvPr>
        </p:nvSpPr>
        <p:spPr>
          <a:xfrm>
            <a:off x="457200" y="4447957"/>
            <a:ext cx="6400800" cy="339811"/>
          </a:xfrm>
        </p:spPr>
        <p:txBody>
          <a:bodyPr/>
          <a:lstStyle/>
          <a:p>
            <a:r>
              <a:rPr lang="en-US" sz="2800" dirty="0">
                <a:solidFill>
                  <a:srgbClr val="000000"/>
                </a:solidFill>
              </a:rPr>
              <a:t>Team Dropout</a:t>
            </a:r>
          </a:p>
        </p:txBody>
      </p:sp>
      <p:sp>
        <p:nvSpPr>
          <p:cNvPr id="5" name="Text Placeholder 4"/>
          <p:cNvSpPr>
            <a:spLocks noGrp="1"/>
          </p:cNvSpPr>
          <p:nvPr>
            <p:ph type="body" sz="quarter" idx="13"/>
          </p:nvPr>
        </p:nvSpPr>
        <p:spPr/>
        <p:txBody>
          <a:bodyPr/>
          <a:lstStyle/>
          <a:p>
            <a:r>
              <a:rPr lang="en-US" dirty="0"/>
              <a:t>May 22</a:t>
            </a:r>
            <a:r>
              <a:rPr lang="en-US" baseline="30000" dirty="0"/>
              <a:t>nd</a:t>
            </a:r>
            <a:r>
              <a:rPr lang="en-US" dirty="0"/>
              <a:t> 2020</a:t>
            </a:r>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Approaches for final submission</a:t>
            </a:r>
            <a:endParaRPr lang="en-US"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7DAE7E35-E697-42ED-AA7F-0685C8B1857D}"/>
              </a:ext>
            </a:extLst>
          </p:cNvPr>
          <p:cNvPicPr>
            <a:picLocks noChangeAspect="1"/>
          </p:cNvPicPr>
          <p:nvPr/>
        </p:nvPicPr>
        <p:blipFill>
          <a:blip r:embed="rId3"/>
          <a:stretch>
            <a:fillRect/>
          </a:stretch>
        </p:blipFill>
        <p:spPr>
          <a:xfrm>
            <a:off x="172800" y="1718206"/>
            <a:ext cx="8798400" cy="1678905"/>
          </a:xfrm>
          <a:prstGeom prst="rect">
            <a:avLst/>
          </a:prstGeom>
        </p:spPr>
      </p:pic>
      <p:sp>
        <p:nvSpPr>
          <p:cNvPr id="10" name="TextBox 9">
            <a:extLst>
              <a:ext uri="{FF2B5EF4-FFF2-40B4-BE49-F238E27FC236}">
                <a16:creationId xmlns:a16="http://schemas.microsoft.com/office/drawing/2014/main" id="{BA1183EA-F0E2-4493-9186-18BEB75A0FEF}"/>
              </a:ext>
            </a:extLst>
          </p:cNvPr>
          <p:cNvSpPr txBox="1"/>
          <p:nvPr/>
        </p:nvSpPr>
        <p:spPr>
          <a:xfrm>
            <a:off x="172800" y="3684876"/>
            <a:ext cx="8856900" cy="2292935"/>
          </a:xfrm>
          <a:prstGeom prst="rect">
            <a:avLst/>
          </a:prstGeom>
          <a:noFill/>
        </p:spPr>
        <p:txBody>
          <a:bodyPr wrap="square" lIns="36000" rtlCol="0">
            <a:spAutoFit/>
          </a:bodyPr>
          <a:lstStyle/>
          <a:p>
            <a:pPr marL="285750" indent="-285750">
              <a:buFont typeface="Arial" panose="020B0604020202020204" pitchFamily="34" charset="0"/>
              <a:buChar char="•"/>
            </a:pPr>
            <a:r>
              <a:rPr lang="en-US" sz="1100" dirty="0">
                <a:solidFill>
                  <a:srgbClr val="002548"/>
                </a:solidFill>
              </a:rPr>
              <a:t>Resnext50 wasn’t chosen cause </a:t>
            </a:r>
            <a:r>
              <a:rPr lang="en-US" sz="1100" dirty="0" err="1">
                <a:solidFill>
                  <a:srgbClr val="002548"/>
                </a:solidFill>
              </a:rPr>
              <a:t>Pytorch</a:t>
            </a:r>
            <a:r>
              <a:rPr lang="en-US" sz="1100" dirty="0">
                <a:solidFill>
                  <a:srgbClr val="002548"/>
                </a:solidFill>
              </a:rPr>
              <a:t> has deeper and wider models that can classify our image better.</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GB" sz="1100" dirty="0">
                <a:solidFill>
                  <a:srgbClr val="002548"/>
                </a:solidFill>
              </a:rPr>
              <a:t>Wider model is chosen compared to deeper model (wide 101_2 over 152). The reason is based on above data that accuracy are better in wider model and this is conforming Delving Deep Paper saying deeper models tends to diminishing improvement or even degradation on accuracy. </a:t>
            </a:r>
          </a:p>
          <a:p>
            <a:pPr marL="285750" indent="-285750">
              <a:buFont typeface="Arial" panose="020B0604020202020204" pitchFamily="34" charset="0"/>
              <a:buChar char="•"/>
            </a:pPr>
            <a:endParaRPr lang="en-GB" sz="1100" dirty="0">
              <a:solidFill>
                <a:srgbClr val="002548"/>
              </a:solidFill>
            </a:endParaRPr>
          </a:p>
          <a:p>
            <a:pPr marL="285750" indent="-285750">
              <a:buFont typeface="Arial" panose="020B0604020202020204" pitchFamily="34" charset="0"/>
              <a:buChar char="•"/>
            </a:pPr>
            <a:r>
              <a:rPr lang="en-US" sz="1100" dirty="0">
                <a:solidFill>
                  <a:srgbClr val="002548"/>
                </a:solidFill>
              </a:rPr>
              <a:t>Smaller learning rate (</a:t>
            </a:r>
            <a:r>
              <a:rPr lang="en-US" sz="1100" dirty="0" err="1">
                <a:solidFill>
                  <a:srgbClr val="002548"/>
                </a:solidFill>
              </a:rPr>
              <a:t>lr</a:t>
            </a:r>
            <a:r>
              <a:rPr lang="en-US" sz="1100" dirty="0">
                <a:solidFill>
                  <a:srgbClr val="002548"/>
                </a:solidFill>
              </a:rPr>
              <a:t>), 5E-4 was chosen as the trend of accuracy increase when </a:t>
            </a:r>
            <a:r>
              <a:rPr lang="en-US" sz="1100" dirty="0" err="1">
                <a:solidFill>
                  <a:srgbClr val="002548"/>
                </a:solidFill>
              </a:rPr>
              <a:t>lr</a:t>
            </a:r>
            <a:r>
              <a:rPr lang="en-US" sz="1100" dirty="0">
                <a:solidFill>
                  <a:srgbClr val="002548"/>
                </a:solidFill>
              </a:rPr>
              <a:t> got smaller.</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a:solidFill>
                  <a:srgbClr val="002548"/>
                </a:solidFill>
              </a:rPr>
              <a:t>Data augmentation also improving a bit of accuracy but it took longer time to finish one epoch.</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a:solidFill>
                  <a:srgbClr val="002548"/>
                </a:solidFill>
              </a:rPr>
              <a:t>With limited time and computation resources and result from grid search in hyper parameters, our team decided to use wide_resnet101_2 to be the final submission.</a:t>
            </a:r>
          </a:p>
          <a:p>
            <a:pPr marL="285750" indent="-285750">
              <a:buFont typeface="Arial" panose="020B0604020202020204" pitchFamily="34" charset="0"/>
              <a:buChar char="•"/>
            </a:pPr>
            <a:endParaRPr lang="en-ID" sz="1100" dirty="0">
              <a:solidFill>
                <a:srgbClr val="002548"/>
              </a:solidFill>
            </a:endParaRPr>
          </a:p>
        </p:txBody>
      </p:sp>
      <p:sp>
        <p:nvSpPr>
          <p:cNvPr id="7" name="Rectangle: Rounded Corners 6">
            <a:extLst>
              <a:ext uri="{FF2B5EF4-FFF2-40B4-BE49-F238E27FC236}">
                <a16:creationId xmlns:a16="http://schemas.microsoft.com/office/drawing/2014/main" id="{15FF59E7-CB7D-48A6-A9F4-58F4363FC5FC}"/>
              </a:ext>
            </a:extLst>
          </p:cNvPr>
          <p:cNvSpPr/>
          <p:nvPr/>
        </p:nvSpPr>
        <p:spPr>
          <a:xfrm>
            <a:off x="172800" y="3192780"/>
            <a:ext cx="8856900" cy="234341"/>
          </a:xfrm>
          <a:prstGeom prst="roundRect">
            <a:avLst/>
          </a:prstGeom>
          <a:solidFill>
            <a:srgbClr val="FFC000">
              <a:alpha val="1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73482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167099"/>
            <a:ext cx="8229600" cy="507556"/>
          </a:xfrm>
        </p:spPr>
        <p:txBody>
          <a:bodyPr/>
          <a:lstStyle/>
          <a:p>
            <a:r>
              <a:rPr lang="en-GB" dirty="0"/>
              <a:t>Approaches for final submission</a:t>
            </a:r>
            <a:br>
              <a:rPr lang="en-GB" dirty="0"/>
            </a:br>
            <a:r>
              <a:rPr lang="en-US" sz="1600" b="0" i="1" dirty="0"/>
              <a:t>A bit of detail on our wide_resnet_101_2</a:t>
            </a:r>
            <a:br>
              <a:rPr lang="en-US" sz="1600" b="0" i="1" dirty="0"/>
            </a:br>
            <a:endParaRPr lang="en-US" sz="1600" b="0" i="1"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3" name="Picture 2">
            <a:extLst>
              <a:ext uri="{FF2B5EF4-FFF2-40B4-BE49-F238E27FC236}">
                <a16:creationId xmlns:a16="http://schemas.microsoft.com/office/drawing/2014/main" id="{E5456303-B6C3-4004-BB83-624B6745369B}"/>
              </a:ext>
            </a:extLst>
          </p:cNvPr>
          <p:cNvPicPr>
            <a:picLocks noChangeAspect="1"/>
          </p:cNvPicPr>
          <p:nvPr/>
        </p:nvPicPr>
        <p:blipFill rotWithShape="1">
          <a:blip r:embed="rId3"/>
          <a:srcRect b="46511"/>
          <a:stretch/>
        </p:blipFill>
        <p:spPr>
          <a:xfrm>
            <a:off x="457201" y="1937451"/>
            <a:ext cx="4395806" cy="878177"/>
          </a:xfrm>
          <a:prstGeom prst="rect">
            <a:avLst/>
          </a:prstGeom>
        </p:spPr>
      </p:pic>
      <p:sp>
        <p:nvSpPr>
          <p:cNvPr id="11" name="TextBox 10">
            <a:extLst>
              <a:ext uri="{FF2B5EF4-FFF2-40B4-BE49-F238E27FC236}">
                <a16:creationId xmlns:a16="http://schemas.microsoft.com/office/drawing/2014/main" id="{6D12073E-5E7A-4EBE-BAA3-4E036BDA4EE4}"/>
              </a:ext>
            </a:extLst>
          </p:cNvPr>
          <p:cNvSpPr txBox="1"/>
          <p:nvPr/>
        </p:nvSpPr>
        <p:spPr>
          <a:xfrm>
            <a:off x="446764" y="2606519"/>
            <a:ext cx="420985" cy="400110"/>
          </a:xfrm>
          <a:prstGeom prst="rect">
            <a:avLst/>
          </a:prstGeom>
          <a:noFill/>
        </p:spPr>
        <p:txBody>
          <a:bodyPr wrap="square" rtlCol="0">
            <a:spAutoFit/>
          </a:bodyPr>
          <a:lstStyle/>
          <a:p>
            <a:r>
              <a:rPr lang="en-US" sz="2000" dirty="0">
                <a:latin typeface="+mj-lt"/>
                <a:ea typeface="+mj-ea"/>
                <a:cs typeface="+mj-cs"/>
              </a:rPr>
              <a:t>…</a:t>
            </a:r>
          </a:p>
        </p:txBody>
      </p:sp>
      <p:pic>
        <p:nvPicPr>
          <p:cNvPr id="9" name="Picture 8">
            <a:extLst>
              <a:ext uri="{FF2B5EF4-FFF2-40B4-BE49-F238E27FC236}">
                <a16:creationId xmlns:a16="http://schemas.microsoft.com/office/drawing/2014/main" id="{3D7E61E4-4C27-4C95-BA33-7462B85FD126}"/>
              </a:ext>
            </a:extLst>
          </p:cNvPr>
          <p:cNvPicPr>
            <a:picLocks noChangeAspect="1"/>
          </p:cNvPicPr>
          <p:nvPr/>
        </p:nvPicPr>
        <p:blipFill>
          <a:blip r:embed="rId4"/>
          <a:stretch>
            <a:fillRect/>
          </a:stretch>
        </p:blipFill>
        <p:spPr>
          <a:xfrm>
            <a:off x="457201" y="2987644"/>
            <a:ext cx="4395806" cy="438549"/>
          </a:xfrm>
          <a:prstGeom prst="rect">
            <a:avLst/>
          </a:prstGeom>
        </p:spPr>
      </p:pic>
      <p:pic>
        <p:nvPicPr>
          <p:cNvPr id="12" name="Picture 11">
            <a:extLst>
              <a:ext uri="{FF2B5EF4-FFF2-40B4-BE49-F238E27FC236}">
                <a16:creationId xmlns:a16="http://schemas.microsoft.com/office/drawing/2014/main" id="{6A925050-2264-45D5-8287-E2BEAE0AFCAF}"/>
              </a:ext>
            </a:extLst>
          </p:cNvPr>
          <p:cNvPicPr>
            <a:picLocks noChangeAspect="1"/>
          </p:cNvPicPr>
          <p:nvPr/>
        </p:nvPicPr>
        <p:blipFill>
          <a:blip r:embed="rId5"/>
          <a:stretch>
            <a:fillRect/>
          </a:stretch>
        </p:blipFill>
        <p:spPr>
          <a:xfrm>
            <a:off x="457202" y="3426193"/>
            <a:ext cx="4395806" cy="307033"/>
          </a:xfrm>
          <a:prstGeom prst="rect">
            <a:avLst/>
          </a:prstGeom>
        </p:spPr>
      </p:pic>
      <p:pic>
        <p:nvPicPr>
          <p:cNvPr id="13" name="Picture 12">
            <a:extLst>
              <a:ext uri="{FF2B5EF4-FFF2-40B4-BE49-F238E27FC236}">
                <a16:creationId xmlns:a16="http://schemas.microsoft.com/office/drawing/2014/main" id="{1AAE03BA-DEDF-4C2D-B470-B038DAF71C06}"/>
              </a:ext>
            </a:extLst>
          </p:cNvPr>
          <p:cNvPicPr>
            <a:picLocks noChangeAspect="1"/>
          </p:cNvPicPr>
          <p:nvPr/>
        </p:nvPicPr>
        <p:blipFill>
          <a:blip r:embed="rId6"/>
          <a:stretch>
            <a:fillRect/>
          </a:stretch>
        </p:blipFill>
        <p:spPr>
          <a:xfrm>
            <a:off x="299433" y="3962902"/>
            <a:ext cx="4633991" cy="2429900"/>
          </a:xfrm>
          <a:prstGeom prst="rect">
            <a:avLst/>
          </a:prstGeom>
        </p:spPr>
      </p:pic>
      <p:sp>
        <p:nvSpPr>
          <p:cNvPr id="15" name="Rectangle 14">
            <a:extLst>
              <a:ext uri="{FF2B5EF4-FFF2-40B4-BE49-F238E27FC236}">
                <a16:creationId xmlns:a16="http://schemas.microsoft.com/office/drawing/2014/main" id="{A5889063-2361-4CBE-9262-FF5EF4832F37}"/>
              </a:ext>
            </a:extLst>
          </p:cNvPr>
          <p:cNvSpPr/>
          <p:nvPr/>
        </p:nvSpPr>
        <p:spPr>
          <a:xfrm>
            <a:off x="443170" y="3775148"/>
            <a:ext cx="4318953" cy="261610"/>
          </a:xfrm>
          <a:prstGeom prst="rect">
            <a:avLst/>
          </a:prstGeom>
        </p:spPr>
        <p:txBody>
          <a:bodyPr wrap="square">
            <a:spAutoFit/>
          </a:bodyPr>
          <a:lstStyle/>
          <a:p>
            <a:r>
              <a:rPr lang="en-US" sz="1100" dirty="0"/>
              <a:t>Adaptive change on last layer to accommodate our 200 classes.</a:t>
            </a:r>
            <a:endParaRPr lang="en-GB" sz="1100" dirty="0"/>
          </a:p>
        </p:txBody>
      </p:sp>
      <p:graphicFrame>
        <p:nvGraphicFramePr>
          <p:cNvPr id="6" name="Table 5">
            <a:extLst>
              <a:ext uri="{FF2B5EF4-FFF2-40B4-BE49-F238E27FC236}">
                <a16:creationId xmlns:a16="http://schemas.microsoft.com/office/drawing/2014/main" id="{425CC202-EFC1-F14B-87FB-7C399C05F7B1}"/>
              </a:ext>
            </a:extLst>
          </p:cNvPr>
          <p:cNvGraphicFramePr>
            <a:graphicFrameLocks noGrp="1"/>
          </p:cNvGraphicFramePr>
          <p:nvPr>
            <p:extLst>
              <p:ext uri="{D42A27DB-BD31-4B8C-83A1-F6EECF244321}">
                <p14:modId xmlns:p14="http://schemas.microsoft.com/office/powerpoint/2010/main" val="3906414089"/>
              </p:ext>
            </p:extLst>
          </p:nvPr>
        </p:nvGraphicFramePr>
        <p:xfrm>
          <a:off x="5292973" y="2376539"/>
          <a:ext cx="3551594" cy="2595880"/>
        </p:xfrm>
        <a:graphic>
          <a:graphicData uri="http://schemas.openxmlformats.org/drawingml/2006/table">
            <a:tbl>
              <a:tblPr firstRow="1" bandRow="1">
                <a:tableStyleId>{5C22544A-7EE6-4342-B048-85BDC9FD1C3A}</a:tableStyleId>
              </a:tblPr>
              <a:tblGrid>
                <a:gridCol w="1570396">
                  <a:extLst>
                    <a:ext uri="{9D8B030D-6E8A-4147-A177-3AD203B41FA5}">
                      <a16:colId xmlns:a16="http://schemas.microsoft.com/office/drawing/2014/main" val="2998196295"/>
                    </a:ext>
                  </a:extLst>
                </a:gridCol>
                <a:gridCol w="1981198">
                  <a:extLst>
                    <a:ext uri="{9D8B030D-6E8A-4147-A177-3AD203B41FA5}">
                      <a16:colId xmlns:a16="http://schemas.microsoft.com/office/drawing/2014/main" val="3754994870"/>
                    </a:ext>
                  </a:extLst>
                </a:gridCol>
              </a:tblGrid>
              <a:tr h="370840">
                <a:tc gridSpan="2">
                  <a:txBody>
                    <a:bodyPr/>
                    <a:lstStyle/>
                    <a:p>
                      <a:r>
                        <a:rPr lang="en-US" sz="1200" dirty="0"/>
                        <a:t>Selected Hyper Parameters</a:t>
                      </a:r>
                    </a:p>
                  </a:txBody>
                  <a:tcPr/>
                </a:tc>
                <a:tc hMerge="1">
                  <a:txBody>
                    <a:bodyPr/>
                    <a:lstStyle/>
                    <a:p>
                      <a:endParaRPr lang="en-US" dirty="0"/>
                    </a:p>
                  </a:txBody>
                  <a:tcPr/>
                </a:tc>
                <a:extLst>
                  <a:ext uri="{0D108BD9-81ED-4DB2-BD59-A6C34878D82A}">
                    <a16:rowId xmlns:a16="http://schemas.microsoft.com/office/drawing/2014/main" val="2788054425"/>
                  </a:ext>
                </a:extLst>
              </a:tr>
              <a:tr h="370840">
                <a:tc>
                  <a:txBody>
                    <a:bodyPr/>
                    <a:lstStyle/>
                    <a:p>
                      <a:r>
                        <a:rPr lang="en-US" sz="1200" dirty="0"/>
                        <a:t>Activation</a:t>
                      </a:r>
                    </a:p>
                  </a:txBody>
                  <a:tcPr/>
                </a:tc>
                <a:tc>
                  <a:txBody>
                    <a:bodyPr/>
                    <a:lstStyle/>
                    <a:p>
                      <a:r>
                        <a:rPr lang="en-US" sz="1200" dirty="0" err="1"/>
                        <a:t>ReLU</a:t>
                      </a:r>
                      <a:endParaRPr lang="en-US" sz="1200" dirty="0"/>
                    </a:p>
                  </a:txBody>
                  <a:tcPr/>
                </a:tc>
                <a:extLst>
                  <a:ext uri="{0D108BD9-81ED-4DB2-BD59-A6C34878D82A}">
                    <a16:rowId xmlns:a16="http://schemas.microsoft.com/office/drawing/2014/main" val="3154797947"/>
                  </a:ext>
                </a:extLst>
              </a:tr>
              <a:tr h="370840">
                <a:tc>
                  <a:txBody>
                    <a:bodyPr/>
                    <a:lstStyle/>
                    <a:p>
                      <a:r>
                        <a:rPr lang="en-US" sz="1200" dirty="0"/>
                        <a:t>Learning Rate</a:t>
                      </a:r>
                    </a:p>
                  </a:txBody>
                  <a:tcPr/>
                </a:tc>
                <a:tc>
                  <a:txBody>
                    <a:bodyPr/>
                    <a:lstStyle/>
                    <a:p>
                      <a:r>
                        <a:rPr lang="en-US" sz="1200" dirty="0"/>
                        <a:t>5e-4</a:t>
                      </a:r>
                    </a:p>
                  </a:txBody>
                  <a:tcPr/>
                </a:tc>
                <a:extLst>
                  <a:ext uri="{0D108BD9-81ED-4DB2-BD59-A6C34878D82A}">
                    <a16:rowId xmlns:a16="http://schemas.microsoft.com/office/drawing/2014/main" val="627907946"/>
                  </a:ext>
                </a:extLst>
              </a:tr>
              <a:tr h="370840">
                <a:tc>
                  <a:txBody>
                    <a:bodyPr/>
                    <a:lstStyle/>
                    <a:p>
                      <a:r>
                        <a:rPr lang="en-US" sz="1200" dirty="0"/>
                        <a:t>Momentum</a:t>
                      </a:r>
                    </a:p>
                  </a:txBody>
                  <a:tcPr/>
                </a:tc>
                <a:tc>
                  <a:txBody>
                    <a:bodyPr/>
                    <a:lstStyle/>
                    <a:p>
                      <a:r>
                        <a:rPr lang="en-US" sz="1200" dirty="0"/>
                        <a:t>0.6 (using SGD Optimizer)</a:t>
                      </a:r>
                    </a:p>
                  </a:txBody>
                  <a:tcPr/>
                </a:tc>
                <a:extLst>
                  <a:ext uri="{0D108BD9-81ED-4DB2-BD59-A6C34878D82A}">
                    <a16:rowId xmlns:a16="http://schemas.microsoft.com/office/drawing/2014/main" val="3968359497"/>
                  </a:ext>
                </a:extLst>
              </a:tr>
              <a:tr h="370840">
                <a:tc>
                  <a:txBody>
                    <a:bodyPr/>
                    <a:lstStyle/>
                    <a:p>
                      <a:r>
                        <a:rPr lang="en-US" sz="1200" dirty="0"/>
                        <a:t>Batch Size</a:t>
                      </a:r>
                    </a:p>
                  </a:txBody>
                  <a:tcPr/>
                </a:tc>
                <a:tc>
                  <a:txBody>
                    <a:bodyPr/>
                    <a:lstStyle/>
                    <a:p>
                      <a:r>
                        <a:rPr lang="en-US" sz="1200" dirty="0"/>
                        <a:t>64</a:t>
                      </a:r>
                    </a:p>
                  </a:txBody>
                  <a:tcPr/>
                </a:tc>
                <a:extLst>
                  <a:ext uri="{0D108BD9-81ED-4DB2-BD59-A6C34878D82A}">
                    <a16:rowId xmlns:a16="http://schemas.microsoft.com/office/drawing/2014/main" val="774808802"/>
                  </a:ext>
                </a:extLst>
              </a:tr>
              <a:tr h="370840">
                <a:tc>
                  <a:txBody>
                    <a:bodyPr/>
                    <a:lstStyle/>
                    <a:p>
                      <a:r>
                        <a:rPr lang="en-US" sz="1200" dirty="0"/>
                        <a:t>Number of Epochs</a:t>
                      </a:r>
                    </a:p>
                  </a:txBody>
                  <a:tcPr/>
                </a:tc>
                <a:tc>
                  <a:txBody>
                    <a:bodyPr/>
                    <a:lstStyle/>
                    <a:p>
                      <a:r>
                        <a:rPr lang="en-US" sz="1200" dirty="0"/>
                        <a:t>7</a:t>
                      </a:r>
                    </a:p>
                  </a:txBody>
                  <a:tcPr/>
                </a:tc>
                <a:extLst>
                  <a:ext uri="{0D108BD9-81ED-4DB2-BD59-A6C34878D82A}">
                    <a16:rowId xmlns:a16="http://schemas.microsoft.com/office/drawing/2014/main" val="973678526"/>
                  </a:ext>
                </a:extLst>
              </a:tr>
              <a:tr h="370840">
                <a:tc>
                  <a:txBody>
                    <a:bodyPr/>
                    <a:lstStyle/>
                    <a:p>
                      <a:r>
                        <a:rPr lang="en-US" sz="1200" dirty="0"/>
                        <a:t>Weight Decay</a:t>
                      </a:r>
                    </a:p>
                  </a:txBody>
                  <a:tcPr/>
                </a:tc>
                <a:tc>
                  <a:txBody>
                    <a:bodyPr/>
                    <a:lstStyle/>
                    <a:p>
                      <a:r>
                        <a:rPr lang="en-US" sz="1200" dirty="0"/>
                        <a:t>1e-5</a:t>
                      </a:r>
                    </a:p>
                  </a:txBody>
                  <a:tcPr/>
                </a:tc>
                <a:extLst>
                  <a:ext uri="{0D108BD9-81ED-4DB2-BD59-A6C34878D82A}">
                    <a16:rowId xmlns:a16="http://schemas.microsoft.com/office/drawing/2014/main" val="2523964530"/>
                  </a:ext>
                </a:extLst>
              </a:tr>
            </a:tbl>
          </a:graphicData>
        </a:graphic>
      </p:graphicFrame>
    </p:spTree>
    <p:extLst>
      <p:ext uri="{BB962C8B-B14F-4D97-AF65-F5344CB8AC3E}">
        <p14:creationId xmlns:p14="http://schemas.microsoft.com/office/powerpoint/2010/main" val="2246042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0" indent="0" algn="l" defTabSz="457200" rtl="0" eaLnBrk="1" latinLnBrk="0" hangingPunct="1">
              <a:spcBef>
                <a:spcPct val="20000"/>
              </a:spcBef>
              <a:buClr>
                <a:srgbClr val="0085CA"/>
              </a:buClr>
              <a:buFont typeface="Arial"/>
              <a:buNone/>
            </a:pPr>
            <a:endParaRPr lang="en-US" dirty="0"/>
          </a:p>
        </p:txBody>
      </p:sp>
      <p:sp>
        <p:nvSpPr>
          <p:cNvPr id="5" name="Text Placeholder 4"/>
          <p:cNvSpPr>
            <a:spLocks noGrp="1"/>
          </p:cNvSpPr>
          <p:nvPr>
            <p:ph type="body" sz="quarter" idx="12"/>
          </p:nvPr>
        </p:nvSpPr>
        <p:spPr/>
        <p:txBody>
          <a:bodyPr/>
          <a:lstStyle/>
          <a:p>
            <a:endParaRPr lang="en-US"/>
          </a:p>
        </p:txBody>
      </p:sp>
      <p:sp>
        <p:nvSpPr>
          <p:cNvPr id="6" name="TextBox 5">
            <a:extLst>
              <a:ext uri="{FF2B5EF4-FFF2-40B4-BE49-F238E27FC236}">
                <a16:creationId xmlns:a16="http://schemas.microsoft.com/office/drawing/2014/main" id="{B52DBB2E-819C-6947-9494-92646F8B8FFC}"/>
              </a:ext>
            </a:extLst>
          </p:cNvPr>
          <p:cNvSpPr txBox="1"/>
          <p:nvPr/>
        </p:nvSpPr>
        <p:spPr>
          <a:xfrm>
            <a:off x="419744" y="1762198"/>
            <a:ext cx="8229599" cy="1555619"/>
          </a:xfrm>
          <a:prstGeom prst="rect">
            <a:avLst/>
          </a:prstGeom>
          <a:noFill/>
        </p:spPr>
        <p:txBody>
          <a:bodyPr wrap="square" rtlCol="0">
            <a:spAutoFit/>
          </a:bodyPr>
          <a:lstStyle/>
          <a:p>
            <a:pPr>
              <a:lnSpc>
                <a:spcPct val="150000"/>
              </a:lnSpc>
            </a:pPr>
            <a:r>
              <a:rPr lang="en-US" sz="1300" b="1" dirty="0">
                <a:solidFill>
                  <a:srgbClr val="002548"/>
                </a:solidFill>
              </a:rPr>
              <a:t>Combining models using a weighted probability voting ensemble</a:t>
            </a:r>
          </a:p>
          <a:p>
            <a:pPr marL="285750" indent="-285750">
              <a:lnSpc>
                <a:spcPct val="150000"/>
              </a:lnSpc>
              <a:buFont typeface="Arial" panose="020B0604020202020204" pitchFamily="34" charset="0"/>
              <a:buChar char="•"/>
            </a:pPr>
            <a:r>
              <a:rPr lang="en-US" sz="1300" dirty="0">
                <a:solidFill>
                  <a:srgbClr val="002548"/>
                </a:solidFill>
              </a:rPr>
              <a:t>We figured having an ensemble would boost performance</a:t>
            </a:r>
          </a:p>
          <a:p>
            <a:pPr marL="285750" indent="-285750">
              <a:lnSpc>
                <a:spcPct val="150000"/>
              </a:lnSpc>
              <a:buFont typeface="Arial" panose="020B0604020202020204" pitchFamily="34" charset="0"/>
              <a:buChar char="•"/>
            </a:pPr>
            <a:r>
              <a:rPr lang="en-US" sz="1300" dirty="0">
                <a:solidFill>
                  <a:srgbClr val="002548"/>
                </a:solidFill>
              </a:rPr>
              <a:t>It would allow us to get a consensus vote on each image</a:t>
            </a:r>
          </a:p>
          <a:p>
            <a:pPr marL="285750" indent="-285750">
              <a:lnSpc>
                <a:spcPct val="150000"/>
              </a:lnSpc>
              <a:buFont typeface="Arial" panose="020B0604020202020204" pitchFamily="34" charset="0"/>
              <a:buChar char="•"/>
            </a:pPr>
            <a:r>
              <a:rPr lang="en-US" sz="1300" dirty="0">
                <a:solidFill>
                  <a:srgbClr val="002548"/>
                </a:solidFill>
              </a:rPr>
              <a:t>We used the log </a:t>
            </a:r>
            <a:r>
              <a:rPr lang="en-US" sz="1300" dirty="0" err="1">
                <a:solidFill>
                  <a:srgbClr val="002548"/>
                </a:solidFill>
              </a:rPr>
              <a:t>softmax</a:t>
            </a:r>
            <a:r>
              <a:rPr lang="en-US" sz="1300" dirty="0">
                <a:solidFill>
                  <a:srgbClr val="002548"/>
                </a:solidFill>
              </a:rPr>
              <a:t> values from each model, and weighted them by either the score on the Kaggle leaderboard, or their validation accuracy</a:t>
            </a:r>
          </a:p>
        </p:txBody>
      </p:sp>
      <p:grpSp>
        <p:nvGrpSpPr>
          <p:cNvPr id="11" name="Group 10">
            <a:extLst>
              <a:ext uri="{FF2B5EF4-FFF2-40B4-BE49-F238E27FC236}">
                <a16:creationId xmlns:a16="http://schemas.microsoft.com/office/drawing/2014/main" id="{6E7344D9-D878-7B47-BE07-20F8A4FEA395}"/>
              </a:ext>
            </a:extLst>
          </p:cNvPr>
          <p:cNvGrpSpPr/>
          <p:nvPr/>
        </p:nvGrpSpPr>
        <p:grpSpPr>
          <a:xfrm>
            <a:off x="314448" y="3485357"/>
            <a:ext cx="653839" cy="698907"/>
            <a:chOff x="92022" y="3435929"/>
            <a:chExt cx="653839" cy="698907"/>
          </a:xfrm>
        </p:grpSpPr>
        <p:sp>
          <p:nvSpPr>
            <p:cNvPr id="21" name="Rectangle 20">
              <a:extLst>
                <a:ext uri="{FF2B5EF4-FFF2-40B4-BE49-F238E27FC236}">
                  <a16:creationId xmlns:a16="http://schemas.microsoft.com/office/drawing/2014/main" id="{2157918E-432A-8844-BF5A-615E703CC8D1}"/>
                </a:ext>
              </a:extLst>
            </p:cNvPr>
            <p:cNvSpPr/>
            <p:nvPr/>
          </p:nvSpPr>
          <p:spPr>
            <a:xfrm>
              <a:off x="93627" y="3435929"/>
              <a:ext cx="652234" cy="276999"/>
            </a:xfrm>
            <a:prstGeom prst="rect">
              <a:avLst/>
            </a:prstGeom>
            <a:solidFill>
              <a:schemeClr val="tx2">
                <a:lumMod val="40000"/>
                <a:lumOff val="60000"/>
              </a:schemeClr>
            </a:solidFill>
            <a:ln>
              <a:solidFill>
                <a:srgbClr val="C00000"/>
              </a:solidFill>
            </a:ln>
          </p:spPr>
          <p:txBody>
            <a:bodyPr wrap="square">
              <a:spAutoFit/>
            </a:bodyPr>
            <a:lstStyle/>
            <a:p>
              <a:r>
                <a:rPr lang="en-GB" sz="1200" dirty="0"/>
                <a:t>model</a:t>
              </a:r>
              <a:endParaRPr lang="en-US" sz="1200" dirty="0"/>
            </a:p>
          </p:txBody>
        </p:sp>
        <p:sp>
          <p:nvSpPr>
            <p:cNvPr id="22" name="Rectangle 21">
              <a:extLst>
                <a:ext uri="{FF2B5EF4-FFF2-40B4-BE49-F238E27FC236}">
                  <a16:creationId xmlns:a16="http://schemas.microsoft.com/office/drawing/2014/main" id="{5A3EC467-47ED-0844-9C7D-F5B4C3BA58BB}"/>
                </a:ext>
              </a:extLst>
            </p:cNvPr>
            <p:cNvSpPr/>
            <p:nvPr/>
          </p:nvSpPr>
          <p:spPr>
            <a:xfrm>
              <a:off x="92022" y="3857837"/>
              <a:ext cx="652234" cy="276999"/>
            </a:xfrm>
            <a:prstGeom prst="rect">
              <a:avLst/>
            </a:prstGeom>
            <a:solidFill>
              <a:schemeClr val="tx2">
                <a:lumMod val="40000"/>
                <a:lumOff val="60000"/>
              </a:schemeClr>
            </a:solidFill>
            <a:ln>
              <a:solidFill>
                <a:srgbClr val="C00000"/>
              </a:solidFill>
            </a:ln>
          </p:spPr>
          <p:txBody>
            <a:bodyPr wrap="square">
              <a:spAutoFit/>
            </a:bodyPr>
            <a:lstStyle/>
            <a:p>
              <a:r>
                <a:rPr lang="en-GB" sz="1200" dirty="0"/>
                <a:t>weight</a:t>
              </a:r>
              <a:endParaRPr lang="en-US" sz="1200" dirty="0"/>
            </a:p>
          </p:txBody>
        </p:sp>
      </p:grpSp>
      <p:sp>
        <p:nvSpPr>
          <p:cNvPr id="30" name="Merge 29">
            <a:extLst>
              <a:ext uri="{FF2B5EF4-FFF2-40B4-BE49-F238E27FC236}">
                <a16:creationId xmlns:a16="http://schemas.microsoft.com/office/drawing/2014/main" id="{DC564FD9-2A5B-2849-8DC2-BF9014FC9A1B}"/>
              </a:ext>
            </a:extLst>
          </p:cNvPr>
          <p:cNvSpPr/>
          <p:nvPr/>
        </p:nvSpPr>
        <p:spPr>
          <a:xfrm>
            <a:off x="2252312" y="4610502"/>
            <a:ext cx="3532471" cy="533150"/>
          </a:xfrm>
          <a:prstGeom prst="flowChartMerge">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a:t>
            </a:r>
          </a:p>
        </p:txBody>
      </p:sp>
      <p:sp>
        <p:nvSpPr>
          <p:cNvPr id="31" name="Rectangle 30">
            <a:extLst>
              <a:ext uri="{FF2B5EF4-FFF2-40B4-BE49-F238E27FC236}">
                <a16:creationId xmlns:a16="http://schemas.microsoft.com/office/drawing/2014/main" id="{0B30D9AF-44C7-9841-980B-43882AB27EC2}"/>
              </a:ext>
            </a:extLst>
          </p:cNvPr>
          <p:cNvSpPr/>
          <p:nvPr/>
        </p:nvSpPr>
        <p:spPr>
          <a:xfrm>
            <a:off x="2906366" y="5260794"/>
            <a:ext cx="2224361" cy="500514"/>
          </a:xfrm>
          <a:prstGeom prst="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Ensemble Forecast</a:t>
            </a:r>
          </a:p>
        </p:txBody>
      </p:sp>
      <p:sp>
        <p:nvSpPr>
          <p:cNvPr id="32" name="Rectangle 31">
            <a:extLst>
              <a:ext uri="{FF2B5EF4-FFF2-40B4-BE49-F238E27FC236}">
                <a16:creationId xmlns:a16="http://schemas.microsoft.com/office/drawing/2014/main" id="{A9C0D665-86B4-3F41-AD68-82DAD3543D95}"/>
              </a:ext>
            </a:extLst>
          </p:cNvPr>
          <p:cNvSpPr/>
          <p:nvPr/>
        </p:nvSpPr>
        <p:spPr>
          <a:xfrm>
            <a:off x="2906366" y="5873188"/>
            <a:ext cx="2224361" cy="276999"/>
          </a:xfrm>
          <a:prstGeom prst="rect">
            <a:avLst/>
          </a:prstGeom>
          <a:solidFill>
            <a:schemeClr val="bg2">
              <a:lumMod val="60000"/>
              <a:lumOff val="40000"/>
            </a:schemeClr>
          </a:solidFill>
          <a:ln>
            <a:solidFill>
              <a:srgbClr val="C00000"/>
            </a:solidFill>
          </a:ln>
        </p:spPr>
        <p:txBody>
          <a:bodyPr wrap="square">
            <a:spAutoFit/>
          </a:bodyPr>
          <a:lstStyle/>
          <a:p>
            <a:pPr algn="ctr"/>
            <a:r>
              <a:rPr lang="en-GB" sz="1200" dirty="0"/>
              <a:t>0.84478</a:t>
            </a:r>
            <a:endParaRPr lang="en-US" sz="600" dirty="0"/>
          </a:p>
        </p:txBody>
      </p:sp>
      <p:grpSp>
        <p:nvGrpSpPr>
          <p:cNvPr id="15" name="Group 14">
            <a:extLst>
              <a:ext uri="{FF2B5EF4-FFF2-40B4-BE49-F238E27FC236}">
                <a16:creationId xmlns:a16="http://schemas.microsoft.com/office/drawing/2014/main" id="{695E0B01-459E-ED40-9608-48076E0DFF3F}"/>
              </a:ext>
            </a:extLst>
          </p:cNvPr>
          <p:cNvGrpSpPr/>
          <p:nvPr/>
        </p:nvGrpSpPr>
        <p:grpSpPr>
          <a:xfrm>
            <a:off x="1588121" y="3495757"/>
            <a:ext cx="1065921" cy="1002270"/>
            <a:chOff x="930514" y="3446329"/>
            <a:chExt cx="1065921" cy="1002270"/>
          </a:xfrm>
        </p:grpSpPr>
        <p:sp>
          <p:nvSpPr>
            <p:cNvPr id="7" name="Rectangle 6">
              <a:extLst>
                <a:ext uri="{FF2B5EF4-FFF2-40B4-BE49-F238E27FC236}">
                  <a16:creationId xmlns:a16="http://schemas.microsoft.com/office/drawing/2014/main" id="{7ABDE542-188B-8D47-9DDF-8980C9D15621}"/>
                </a:ext>
              </a:extLst>
            </p:cNvPr>
            <p:cNvSpPr/>
            <p:nvPr/>
          </p:nvSpPr>
          <p:spPr>
            <a:xfrm>
              <a:off x="930514" y="3446329"/>
              <a:ext cx="1065921" cy="276999"/>
            </a:xfrm>
            <a:prstGeom prst="rect">
              <a:avLst/>
            </a:prstGeom>
            <a:solidFill>
              <a:srgbClr val="FFC000"/>
            </a:solidFill>
            <a:ln>
              <a:solidFill>
                <a:srgbClr val="C00000"/>
              </a:solidFill>
            </a:ln>
          </p:spPr>
          <p:txBody>
            <a:bodyPr wrap="square">
              <a:spAutoFit/>
            </a:bodyPr>
            <a:lstStyle/>
            <a:p>
              <a:pPr algn="ctr"/>
              <a:r>
                <a:rPr lang="en-GB" sz="1200" dirty="0"/>
                <a:t>densenet121</a:t>
              </a:r>
              <a:endParaRPr lang="en-US" sz="1200" dirty="0"/>
            </a:p>
          </p:txBody>
        </p:sp>
        <p:sp>
          <p:nvSpPr>
            <p:cNvPr id="16" name="Rectangle 15">
              <a:extLst>
                <a:ext uri="{FF2B5EF4-FFF2-40B4-BE49-F238E27FC236}">
                  <a16:creationId xmlns:a16="http://schemas.microsoft.com/office/drawing/2014/main" id="{0C90D1F0-D530-2F48-BE50-662B07CF7E05}"/>
                </a:ext>
              </a:extLst>
            </p:cNvPr>
            <p:cNvSpPr/>
            <p:nvPr/>
          </p:nvSpPr>
          <p:spPr>
            <a:xfrm>
              <a:off x="930514" y="3887484"/>
              <a:ext cx="1065921" cy="261610"/>
            </a:xfrm>
            <a:prstGeom prst="rect">
              <a:avLst/>
            </a:prstGeom>
            <a:solidFill>
              <a:schemeClr val="bg2">
                <a:lumMod val="60000"/>
                <a:lumOff val="40000"/>
              </a:schemeClr>
            </a:solidFill>
            <a:ln>
              <a:solidFill>
                <a:srgbClr val="C00000"/>
              </a:solidFill>
            </a:ln>
          </p:spPr>
          <p:txBody>
            <a:bodyPr wrap="square">
              <a:spAutoFit/>
            </a:bodyPr>
            <a:lstStyle/>
            <a:p>
              <a:pPr algn="ctr"/>
              <a:r>
                <a:rPr lang="en-GB" sz="1100" dirty="0"/>
                <a:t>0.74</a:t>
              </a:r>
              <a:endParaRPr lang="en-US" sz="900" dirty="0"/>
            </a:p>
          </p:txBody>
        </p:sp>
        <p:sp>
          <p:nvSpPr>
            <p:cNvPr id="33" name="TextBox 32">
              <a:extLst>
                <a:ext uri="{FF2B5EF4-FFF2-40B4-BE49-F238E27FC236}">
                  <a16:creationId xmlns:a16="http://schemas.microsoft.com/office/drawing/2014/main" id="{8F3472AB-2273-F84A-8A23-9F4A749502E1}"/>
                </a:ext>
              </a:extLst>
            </p:cNvPr>
            <p:cNvSpPr txBox="1"/>
            <p:nvPr/>
          </p:nvSpPr>
          <p:spPr>
            <a:xfrm>
              <a:off x="1031142" y="4194683"/>
              <a:ext cx="864664" cy="253916"/>
            </a:xfrm>
            <a:prstGeom prst="rect">
              <a:avLst/>
            </a:prstGeom>
            <a:noFill/>
          </p:spPr>
          <p:txBody>
            <a:bodyPr wrap="square" rtlCol="0">
              <a:spAutoFit/>
            </a:bodyPr>
            <a:lstStyle/>
            <a:p>
              <a:r>
                <a:rPr lang="en-US" sz="1050" i="1" dirty="0"/>
                <a:t>validation</a:t>
              </a:r>
            </a:p>
          </p:txBody>
        </p:sp>
      </p:grpSp>
      <p:grpSp>
        <p:nvGrpSpPr>
          <p:cNvPr id="23" name="Group 22">
            <a:extLst>
              <a:ext uri="{FF2B5EF4-FFF2-40B4-BE49-F238E27FC236}">
                <a16:creationId xmlns:a16="http://schemas.microsoft.com/office/drawing/2014/main" id="{AD12B1AC-5068-0447-8BBA-93D12A67705C}"/>
              </a:ext>
            </a:extLst>
          </p:cNvPr>
          <p:cNvGrpSpPr/>
          <p:nvPr/>
        </p:nvGrpSpPr>
        <p:grpSpPr>
          <a:xfrm>
            <a:off x="3273876" y="3486132"/>
            <a:ext cx="1450155" cy="1033129"/>
            <a:chOff x="4153864" y="3436704"/>
            <a:chExt cx="1450155" cy="1033129"/>
          </a:xfrm>
        </p:grpSpPr>
        <p:sp>
          <p:nvSpPr>
            <p:cNvPr id="12" name="Rectangle 11">
              <a:extLst>
                <a:ext uri="{FF2B5EF4-FFF2-40B4-BE49-F238E27FC236}">
                  <a16:creationId xmlns:a16="http://schemas.microsoft.com/office/drawing/2014/main" id="{A0862412-5A71-9643-B1BC-FBD2E88D0099}"/>
                </a:ext>
              </a:extLst>
            </p:cNvPr>
            <p:cNvSpPr/>
            <p:nvPr/>
          </p:nvSpPr>
          <p:spPr>
            <a:xfrm>
              <a:off x="4153864" y="3436704"/>
              <a:ext cx="1450155" cy="276999"/>
            </a:xfrm>
            <a:prstGeom prst="rect">
              <a:avLst/>
            </a:prstGeom>
            <a:solidFill>
              <a:srgbClr val="FFC000"/>
            </a:solidFill>
            <a:ln>
              <a:solidFill>
                <a:srgbClr val="C00000"/>
              </a:solidFill>
            </a:ln>
          </p:spPr>
          <p:txBody>
            <a:bodyPr wrap="square">
              <a:spAutoFit/>
            </a:bodyPr>
            <a:lstStyle/>
            <a:p>
              <a:pPr algn="ctr"/>
              <a:r>
                <a:rPr lang="en-GB" sz="1200" dirty="0"/>
                <a:t>wide_ resnet152</a:t>
              </a:r>
              <a:endParaRPr lang="en-US" sz="1200" dirty="0"/>
            </a:p>
          </p:txBody>
        </p:sp>
        <p:sp>
          <p:nvSpPr>
            <p:cNvPr id="18" name="Rectangle 17">
              <a:extLst>
                <a:ext uri="{FF2B5EF4-FFF2-40B4-BE49-F238E27FC236}">
                  <a16:creationId xmlns:a16="http://schemas.microsoft.com/office/drawing/2014/main" id="{47E1AE99-967D-9B45-AA17-796856C5E136}"/>
                </a:ext>
              </a:extLst>
            </p:cNvPr>
            <p:cNvSpPr/>
            <p:nvPr/>
          </p:nvSpPr>
          <p:spPr>
            <a:xfrm>
              <a:off x="4153864" y="3877859"/>
              <a:ext cx="1450155" cy="261610"/>
            </a:xfrm>
            <a:prstGeom prst="rect">
              <a:avLst/>
            </a:prstGeom>
            <a:solidFill>
              <a:schemeClr val="bg2">
                <a:lumMod val="60000"/>
                <a:lumOff val="40000"/>
              </a:schemeClr>
            </a:solidFill>
            <a:ln>
              <a:solidFill>
                <a:srgbClr val="C00000"/>
              </a:solidFill>
            </a:ln>
          </p:spPr>
          <p:txBody>
            <a:bodyPr wrap="square">
              <a:spAutoFit/>
            </a:bodyPr>
            <a:lstStyle/>
            <a:p>
              <a:pPr algn="ctr"/>
              <a:r>
                <a:rPr lang="en-GB" sz="1100" dirty="0"/>
                <a:t>0.809</a:t>
              </a:r>
              <a:endParaRPr lang="en-US" sz="900" dirty="0"/>
            </a:p>
          </p:txBody>
        </p:sp>
        <p:sp>
          <p:nvSpPr>
            <p:cNvPr id="35" name="TextBox 34">
              <a:extLst>
                <a:ext uri="{FF2B5EF4-FFF2-40B4-BE49-F238E27FC236}">
                  <a16:creationId xmlns:a16="http://schemas.microsoft.com/office/drawing/2014/main" id="{FCEE3421-F012-D044-8AAB-DADF34A0E37C}"/>
                </a:ext>
              </a:extLst>
            </p:cNvPr>
            <p:cNvSpPr txBox="1"/>
            <p:nvPr/>
          </p:nvSpPr>
          <p:spPr>
            <a:xfrm>
              <a:off x="4446609" y="4215917"/>
              <a:ext cx="794920" cy="253916"/>
            </a:xfrm>
            <a:prstGeom prst="rect">
              <a:avLst/>
            </a:prstGeom>
            <a:noFill/>
          </p:spPr>
          <p:txBody>
            <a:bodyPr wrap="square" rtlCol="0">
              <a:spAutoFit/>
            </a:bodyPr>
            <a:lstStyle/>
            <a:p>
              <a:pPr algn="ctr"/>
              <a:r>
                <a:rPr lang="en-US" sz="1050" i="1" dirty="0"/>
                <a:t>validation</a:t>
              </a:r>
            </a:p>
          </p:txBody>
        </p:sp>
      </p:grpSp>
      <p:grpSp>
        <p:nvGrpSpPr>
          <p:cNvPr id="24" name="Group 23">
            <a:extLst>
              <a:ext uri="{FF2B5EF4-FFF2-40B4-BE49-F238E27FC236}">
                <a16:creationId xmlns:a16="http://schemas.microsoft.com/office/drawing/2014/main" id="{C35990D3-723F-9446-84FF-46345F20E3C7}"/>
              </a:ext>
            </a:extLst>
          </p:cNvPr>
          <p:cNvGrpSpPr/>
          <p:nvPr/>
        </p:nvGrpSpPr>
        <p:grpSpPr>
          <a:xfrm>
            <a:off x="5343865" y="3486132"/>
            <a:ext cx="1433859" cy="1033129"/>
            <a:chOff x="5387843" y="3436704"/>
            <a:chExt cx="1433859" cy="1033129"/>
          </a:xfrm>
        </p:grpSpPr>
        <p:sp>
          <p:nvSpPr>
            <p:cNvPr id="13" name="Rectangle 12">
              <a:extLst>
                <a:ext uri="{FF2B5EF4-FFF2-40B4-BE49-F238E27FC236}">
                  <a16:creationId xmlns:a16="http://schemas.microsoft.com/office/drawing/2014/main" id="{781C0F18-B0C1-774B-95C0-5902164AC42C}"/>
                </a:ext>
              </a:extLst>
            </p:cNvPr>
            <p:cNvSpPr/>
            <p:nvPr/>
          </p:nvSpPr>
          <p:spPr>
            <a:xfrm>
              <a:off x="5387843" y="3436704"/>
              <a:ext cx="1433859" cy="276999"/>
            </a:xfrm>
            <a:prstGeom prst="rect">
              <a:avLst/>
            </a:prstGeom>
            <a:solidFill>
              <a:srgbClr val="FFC000"/>
            </a:solidFill>
            <a:ln>
              <a:solidFill>
                <a:srgbClr val="C00000"/>
              </a:solidFill>
            </a:ln>
          </p:spPr>
          <p:txBody>
            <a:bodyPr wrap="square">
              <a:spAutoFit/>
            </a:bodyPr>
            <a:lstStyle/>
            <a:p>
              <a:pPr algn="ctr"/>
              <a:r>
                <a:rPr lang="en-GB" sz="1200" dirty="0"/>
                <a:t>resnext50_32x4d</a:t>
              </a:r>
              <a:endParaRPr lang="en-US" sz="1200" dirty="0"/>
            </a:p>
          </p:txBody>
        </p:sp>
        <p:sp>
          <p:nvSpPr>
            <p:cNvPr id="19" name="Rectangle 18">
              <a:extLst>
                <a:ext uri="{FF2B5EF4-FFF2-40B4-BE49-F238E27FC236}">
                  <a16:creationId xmlns:a16="http://schemas.microsoft.com/office/drawing/2014/main" id="{8B4D3EBB-AEBE-AF42-B78F-2BCEAEC56E26}"/>
                </a:ext>
              </a:extLst>
            </p:cNvPr>
            <p:cNvSpPr/>
            <p:nvPr/>
          </p:nvSpPr>
          <p:spPr>
            <a:xfrm>
              <a:off x="5672853" y="3877859"/>
              <a:ext cx="863839" cy="261610"/>
            </a:xfrm>
            <a:prstGeom prst="rect">
              <a:avLst/>
            </a:prstGeom>
            <a:solidFill>
              <a:schemeClr val="bg2">
                <a:lumMod val="60000"/>
                <a:lumOff val="40000"/>
              </a:schemeClr>
            </a:solidFill>
            <a:ln>
              <a:solidFill>
                <a:srgbClr val="C00000"/>
              </a:solidFill>
            </a:ln>
          </p:spPr>
          <p:txBody>
            <a:bodyPr wrap="square">
              <a:spAutoFit/>
            </a:bodyPr>
            <a:lstStyle/>
            <a:p>
              <a:pPr algn="ctr"/>
              <a:r>
                <a:rPr lang="en-GB" sz="1100" dirty="0"/>
                <a:t>0.807</a:t>
              </a:r>
              <a:endParaRPr lang="en-US" sz="900" dirty="0"/>
            </a:p>
          </p:txBody>
        </p:sp>
        <p:sp>
          <p:nvSpPr>
            <p:cNvPr id="36" name="TextBox 35">
              <a:extLst>
                <a:ext uri="{FF2B5EF4-FFF2-40B4-BE49-F238E27FC236}">
                  <a16:creationId xmlns:a16="http://schemas.microsoft.com/office/drawing/2014/main" id="{4E731E03-6BEB-0C44-8878-9786AFB73312}"/>
                </a:ext>
              </a:extLst>
            </p:cNvPr>
            <p:cNvSpPr txBox="1"/>
            <p:nvPr/>
          </p:nvSpPr>
          <p:spPr>
            <a:xfrm>
              <a:off x="5707312" y="4215917"/>
              <a:ext cx="794920" cy="253916"/>
            </a:xfrm>
            <a:prstGeom prst="rect">
              <a:avLst/>
            </a:prstGeom>
            <a:noFill/>
          </p:spPr>
          <p:txBody>
            <a:bodyPr wrap="square" rtlCol="0">
              <a:spAutoFit/>
            </a:bodyPr>
            <a:lstStyle/>
            <a:p>
              <a:pPr algn="ctr"/>
              <a:r>
                <a:rPr lang="en-US" sz="1050" i="1" dirty="0"/>
                <a:t>validation</a:t>
              </a:r>
            </a:p>
          </p:txBody>
        </p:sp>
      </p:grpSp>
      <p:grpSp>
        <p:nvGrpSpPr>
          <p:cNvPr id="25" name="Group 24">
            <a:extLst>
              <a:ext uri="{FF2B5EF4-FFF2-40B4-BE49-F238E27FC236}">
                <a16:creationId xmlns:a16="http://schemas.microsoft.com/office/drawing/2014/main" id="{EB1BAD23-E77E-B642-96F3-398B8A28D3E9}"/>
              </a:ext>
            </a:extLst>
          </p:cNvPr>
          <p:cNvGrpSpPr/>
          <p:nvPr/>
        </p:nvGrpSpPr>
        <p:grpSpPr>
          <a:xfrm>
            <a:off x="7397559" y="3486132"/>
            <a:ext cx="1433860" cy="1033129"/>
            <a:chOff x="7175133" y="3436704"/>
            <a:chExt cx="1433860" cy="1033129"/>
          </a:xfrm>
        </p:grpSpPr>
        <p:sp>
          <p:nvSpPr>
            <p:cNvPr id="14" name="Rectangle 13">
              <a:extLst>
                <a:ext uri="{FF2B5EF4-FFF2-40B4-BE49-F238E27FC236}">
                  <a16:creationId xmlns:a16="http://schemas.microsoft.com/office/drawing/2014/main" id="{C721A88F-7D55-B74A-9771-B61A60D8F3EA}"/>
                </a:ext>
              </a:extLst>
            </p:cNvPr>
            <p:cNvSpPr/>
            <p:nvPr/>
          </p:nvSpPr>
          <p:spPr>
            <a:xfrm>
              <a:off x="7175133" y="3436704"/>
              <a:ext cx="1433860" cy="276999"/>
            </a:xfrm>
            <a:prstGeom prst="rect">
              <a:avLst/>
            </a:prstGeom>
            <a:solidFill>
              <a:srgbClr val="FFC000"/>
            </a:solidFill>
            <a:ln>
              <a:solidFill>
                <a:srgbClr val="C00000"/>
              </a:solidFill>
            </a:ln>
          </p:spPr>
          <p:txBody>
            <a:bodyPr wrap="square">
              <a:spAutoFit/>
            </a:bodyPr>
            <a:lstStyle/>
            <a:p>
              <a:pPr algn="ctr"/>
              <a:r>
                <a:rPr lang="en-GB" sz="1200" dirty="0"/>
                <a:t>wide_resnet101_2</a:t>
              </a:r>
              <a:endParaRPr lang="en-US" sz="1200" dirty="0"/>
            </a:p>
          </p:txBody>
        </p:sp>
        <p:sp>
          <p:nvSpPr>
            <p:cNvPr id="20" name="Rectangle 19">
              <a:extLst>
                <a:ext uri="{FF2B5EF4-FFF2-40B4-BE49-F238E27FC236}">
                  <a16:creationId xmlns:a16="http://schemas.microsoft.com/office/drawing/2014/main" id="{A04AB202-9AB2-1545-818D-F33F71143885}"/>
                </a:ext>
              </a:extLst>
            </p:cNvPr>
            <p:cNvSpPr/>
            <p:nvPr/>
          </p:nvSpPr>
          <p:spPr>
            <a:xfrm>
              <a:off x="7175133" y="3877859"/>
              <a:ext cx="1433860" cy="261610"/>
            </a:xfrm>
            <a:prstGeom prst="rect">
              <a:avLst/>
            </a:prstGeom>
            <a:solidFill>
              <a:schemeClr val="bg2">
                <a:lumMod val="60000"/>
                <a:lumOff val="40000"/>
              </a:schemeClr>
            </a:solidFill>
            <a:ln>
              <a:solidFill>
                <a:srgbClr val="C00000"/>
              </a:solidFill>
            </a:ln>
          </p:spPr>
          <p:txBody>
            <a:bodyPr wrap="square">
              <a:spAutoFit/>
            </a:bodyPr>
            <a:lstStyle/>
            <a:p>
              <a:pPr algn="ctr"/>
              <a:r>
                <a:rPr lang="en-GB" sz="1100" dirty="0"/>
                <a:t>0.84109</a:t>
              </a:r>
              <a:endParaRPr lang="en-US" sz="900" dirty="0"/>
            </a:p>
          </p:txBody>
        </p:sp>
        <p:sp>
          <p:nvSpPr>
            <p:cNvPr id="37" name="TextBox 36">
              <a:extLst>
                <a:ext uri="{FF2B5EF4-FFF2-40B4-BE49-F238E27FC236}">
                  <a16:creationId xmlns:a16="http://schemas.microsoft.com/office/drawing/2014/main" id="{44E34689-BDCE-DD43-98C0-60E973D4F1EB}"/>
                </a:ext>
              </a:extLst>
            </p:cNvPr>
            <p:cNvSpPr txBox="1"/>
            <p:nvPr/>
          </p:nvSpPr>
          <p:spPr>
            <a:xfrm>
              <a:off x="7459731" y="4215917"/>
              <a:ext cx="864664" cy="253916"/>
            </a:xfrm>
            <a:prstGeom prst="rect">
              <a:avLst/>
            </a:prstGeom>
            <a:noFill/>
          </p:spPr>
          <p:txBody>
            <a:bodyPr wrap="square" rtlCol="0">
              <a:spAutoFit/>
            </a:bodyPr>
            <a:lstStyle/>
            <a:p>
              <a:pPr algn="ctr"/>
              <a:r>
                <a:rPr lang="en-US" sz="1050" i="1" dirty="0"/>
                <a:t>Kaggle</a:t>
              </a:r>
            </a:p>
          </p:txBody>
        </p:sp>
      </p:grpSp>
      <p:sp>
        <p:nvSpPr>
          <p:cNvPr id="38" name="TextBox 37">
            <a:extLst>
              <a:ext uri="{FF2B5EF4-FFF2-40B4-BE49-F238E27FC236}">
                <a16:creationId xmlns:a16="http://schemas.microsoft.com/office/drawing/2014/main" id="{FD3E9412-1933-774F-8344-D095257F6EB3}"/>
              </a:ext>
            </a:extLst>
          </p:cNvPr>
          <p:cNvSpPr txBox="1"/>
          <p:nvPr/>
        </p:nvSpPr>
        <p:spPr>
          <a:xfrm>
            <a:off x="5784783" y="4717886"/>
            <a:ext cx="3269624" cy="1555619"/>
          </a:xfrm>
          <a:prstGeom prst="rect">
            <a:avLst/>
          </a:prstGeom>
          <a:noFill/>
        </p:spPr>
        <p:txBody>
          <a:bodyPr wrap="square" rtlCol="0">
            <a:spAutoFit/>
          </a:bodyPr>
          <a:lstStyle/>
          <a:p>
            <a:pPr>
              <a:lnSpc>
                <a:spcPct val="150000"/>
              </a:lnSpc>
            </a:pPr>
            <a:r>
              <a:rPr lang="en-US" sz="1300" b="1" dirty="0">
                <a:solidFill>
                  <a:srgbClr val="002548"/>
                </a:solidFill>
              </a:rPr>
              <a:t>If we had time, we would have used per class weights, per model</a:t>
            </a:r>
          </a:p>
          <a:p>
            <a:pPr marL="285750" indent="-285750">
              <a:lnSpc>
                <a:spcPct val="150000"/>
              </a:lnSpc>
              <a:buFont typeface="Arial" panose="020B0604020202020204" pitchFamily="34" charset="0"/>
              <a:buChar char="•"/>
            </a:pPr>
            <a:r>
              <a:rPr lang="en-US" sz="1300" dirty="0">
                <a:solidFill>
                  <a:srgbClr val="002548"/>
                </a:solidFill>
              </a:rPr>
              <a:t>This would have allowed much more flexibility in constructing the weights; potentially improving the accuracy</a:t>
            </a:r>
          </a:p>
        </p:txBody>
      </p:sp>
      <p:sp>
        <p:nvSpPr>
          <p:cNvPr id="27" name="TextBox 26">
            <a:extLst>
              <a:ext uri="{FF2B5EF4-FFF2-40B4-BE49-F238E27FC236}">
                <a16:creationId xmlns:a16="http://schemas.microsoft.com/office/drawing/2014/main" id="{A2B19395-16AD-0446-AD8A-A03441DC5BE8}"/>
              </a:ext>
            </a:extLst>
          </p:cNvPr>
          <p:cNvSpPr txBox="1"/>
          <p:nvPr/>
        </p:nvSpPr>
        <p:spPr>
          <a:xfrm>
            <a:off x="1890572" y="5884729"/>
            <a:ext cx="1065921" cy="253916"/>
          </a:xfrm>
          <a:prstGeom prst="rect">
            <a:avLst/>
          </a:prstGeom>
          <a:noFill/>
        </p:spPr>
        <p:txBody>
          <a:bodyPr wrap="square" rtlCol="0">
            <a:spAutoFit/>
          </a:bodyPr>
          <a:lstStyle/>
          <a:p>
            <a:pPr algn="ctr"/>
            <a:r>
              <a:rPr lang="en-US" sz="1050" i="1" dirty="0"/>
              <a:t>Kaggle score</a:t>
            </a:r>
          </a:p>
        </p:txBody>
      </p:sp>
      <p:sp>
        <p:nvSpPr>
          <p:cNvPr id="28" name="TextBox 27">
            <a:extLst>
              <a:ext uri="{FF2B5EF4-FFF2-40B4-BE49-F238E27FC236}">
                <a16:creationId xmlns:a16="http://schemas.microsoft.com/office/drawing/2014/main" id="{2DD94BAC-2C80-D24D-B661-CEDEB1BB54A9}"/>
              </a:ext>
            </a:extLst>
          </p:cNvPr>
          <p:cNvSpPr txBox="1"/>
          <p:nvPr/>
        </p:nvSpPr>
        <p:spPr>
          <a:xfrm>
            <a:off x="80587" y="4568689"/>
            <a:ext cx="2366051" cy="1255537"/>
          </a:xfrm>
          <a:prstGeom prst="rect">
            <a:avLst/>
          </a:prstGeom>
          <a:noFill/>
        </p:spPr>
        <p:txBody>
          <a:bodyPr wrap="square" rtlCol="0">
            <a:spAutoFit/>
          </a:bodyPr>
          <a:lstStyle/>
          <a:p>
            <a:pPr>
              <a:lnSpc>
                <a:spcPct val="150000"/>
              </a:lnSpc>
            </a:pPr>
            <a:r>
              <a:rPr lang="en-US" sz="1300" dirty="0">
                <a:solidFill>
                  <a:srgbClr val="002548"/>
                </a:solidFill>
              </a:rPr>
              <a:t>These models were combined to produce a vote per image. The consensus vote was selected</a:t>
            </a:r>
          </a:p>
        </p:txBody>
      </p:sp>
      <p:sp>
        <p:nvSpPr>
          <p:cNvPr id="40" name="Title 1">
            <a:extLst>
              <a:ext uri="{FF2B5EF4-FFF2-40B4-BE49-F238E27FC236}">
                <a16:creationId xmlns:a16="http://schemas.microsoft.com/office/drawing/2014/main" id="{252CE482-D50F-354C-BEF4-B7FC4AD418B5}"/>
              </a:ext>
            </a:extLst>
          </p:cNvPr>
          <p:cNvSpPr>
            <a:spLocks noGrp="1"/>
          </p:cNvSpPr>
          <p:nvPr>
            <p:ph type="title"/>
          </p:nvPr>
        </p:nvSpPr>
        <p:spPr>
          <a:xfrm>
            <a:off x="457201" y="1048566"/>
            <a:ext cx="8229600" cy="507556"/>
          </a:xfrm>
        </p:spPr>
        <p:txBody>
          <a:bodyPr/>
          <a:lstStyle/>
          <a:p>
            <a:r>
              <a:rPr lang="en-GB" dirty="0"/>
              <a:t>Approaches for final submission</a:t>
            </a:r>
            <a:br>
              <a:rPr lang="en-GB" dirty="0"/>
            </a:br>
            <a:r>
              <a:rPr lang="en-GB" sz="1600" b="0" i="1" dirty="0"/>
              <a:t>Combining Models</a:t>
            </a:r>
            <a:endParaRPr lang="en-US" b="0" i="1" dirty="0"/>
          </a:p>
        </p:txBody>
      </p:sp>
    </p:spTree>
    <p:extLst>
      <p:ext uri="{BB962C8B-B14F-4D97-AF65-F5344CB8AC3E}">
        <p14:creationId xmlns:p14="http://schemas.microsoft.com/office/powerpoint/2010/main" val="123829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0" indent="0" algn="l" defTabSz="457200" rtl="0" eaLnBrk="1" latinLnBrk="0" hangingPunct="1">
              <a:spcBef>
                <a:spcPct val="20000"/>
              </a:spcBef>
              <a:buClr>
                <a:srgbClr val="0085CA"/>
              </a:buClr>
              <a:buFont typeface="Arial"/>
              <a:buNone/>
            </a:pPr>
            <a:endParaRPr lang="en-US" dirty="0"/>
          </a:p>
        </p:txBody>
      </p:sp>
      <p:sp>
        <p:nvSpPr>
          <p:cNvPr id="5" name="Text Placeholder 4"/>
          <p:cNvSpPr>
            <a:spLocks noGrp="1"/>
          </p:cNvSpPr>
          <p:nvPr>
            <p:ph type="body" sz="quarter" idx="12"/>
          </p:nvPr>
        </p:nvSpPr>
        <p:spPr/>
        <p:txBody>
          <a:bodyPr/>
          <a:lstStyle/>
          <a:p>
            <a:endParaRPr lang="en-US"/>
          </a:p>
        </p:txBody>
      </p:sp>
      <p:sp>
        <p:nvSpPr>
          <p:cNvPr id="39" name="Title 1">
            <a:extLst>
              <a:ext uri="{FF2B5EF4-FFF2-40B4-BE49-F238E27FC236}">
                <a16:creationId xmlns:a16="http://schemas.microsoft.com/office/drawing/2014/main" id="{B9684140-D8BD-D844-90BD-88C401036420}"/>
              </a:ext>
            </a:extLst>
          </p:cNvPr>
          <p:cNvSpPr>
            <a:spLocks noGrp="1"/>
          </p:cNvSpPr>
          <p:nvPr>
            <p:ph type="title"/>
          </p:nvPr>
        </p:nvSpPr>
        <p:spPr>
          <a:xfrm>
            <a:off x="457201" y="1048566"/>
            <a:ext cx="8229600" cy="507556"/>
          </a:xfrm>
        </p:spPr>
        <p:txBody>
          <a:bodyPr/>
          <a:lstStyle/>
          <a:p>
            <a:r>
              <a:rPr lang="en-GB" dirty="0"/>
              <a:t>Approaches for final submission</a:t>
            </a:r>
            <a:br>
              <a:rPr lang="en-GB" dirty="0"/>
            </a:br>
            <a:r>
              <a:rPr lang="en-GB" sz="1600" b="0" i="1" dirty="0"/>
              <a:t>Voting Algorithm</a:t>
            </a:r>
            <a:endParaRPr lang="en-US" b="0" i="1" dirty="0"/>
          </a:p>
        </p:txBody>
      </p:sp>
      <p:graphicFrame>
        <p:nvGraphicFramePr>
          <p:cNvPr id="9" name="Table 8">
            <a:extLst>
              <a:ext uri="{FF2B5EF4-FFF2-40B4-BE49-F238E27FC236}">
                <a16:creationId xmlns:a16="http://schemas.microsoft.com/office/drawing/2014/main" id="{8F0226F5-916E-724F-9B40-2C05B75AD9ED}"/>
              </a:ext>
            </a:extLst>
          </p:cNvPr>
          <p:cNvGraphicFramePr>
            <a:graphicFrameLocks noGrp="1"/>
          </p:cNvGraphicFramePr>
          <p:nvPr>
            <p:extLst>
              <p:ext uri="{D42A27DB-BD31-4B8C-83A1-F6EECF244321}">
                <p14:modId xmlns:p14="http://schemas.microsoft.com/office/powerpoint/2010/main" val="4293859385"/>
              </p:ext>
            </p:extLst>
          </p:nvPr>
        </p:nvGraphicFramePr>
        <p:xfrm>
          <a:off x="457199" y="2348897"/>
          <a:ext cx="8476736" cy="2924307"/>
        </p:xfrm>
        <a:graphic>
          <a:graphicData uri="http://schemas.openxmlformats.org/drawingml/2006/table">
            <a:tbl>
              <a:tblPr>
                <a:tableStyleId>{5C22544A-7EE6-4342-B048-85BDC9FD1C3A}</a:tableStyleId>
              </a:tblPr>
              <a:tblGrid>
                <a:gridCol w="799577">
                  <a:extLst>
                    <a:ext uri="{9D8B030D-6E8A-4147-A177-3AD203B41FA5}">
                      <a16:colId xmlns:a16="http://schemas.microsoft.com/office/drawing/2014/main" val="73900586"/>
                    </a:ext>
                  </a:extLst>
                </a:gridCol>
                <a:gridCol w="2365031">
                  <a:extLst>
                    <a:ext uri="{9D8B030D-6E8A-4147-A177-3AD203B41FA5}">
                      <a16:colId xmlns:a16="http://schemas.microsoft.com/office/drawing/2014/main" val="4078358709"/>
                    </a:ext>
                  </a:extLst>
                </a:gridCol>
                <a:gridCol w="3668679">
                  <a:extLst>
                    <a:ext uri="{9D8B030D-6E8A-4147-A177-3AD203B41FA5}">
                      <a16:colId xmlns:a16="http://schemas.microsoft.com/office/drawing/2014/main" val="2556363823"/>
                    </a:ext>
                  </a:extLst>
                </a:gridCol>
                <a:gridCol w="679622">
                  <a:extLst>
                    <a:ext uri="{9D8B030D-6E8A-4147-A177-3AD203B41FA5}">
                      <a16:colId xmlns:a16="http://schemas.microsoft.com/office/drawing/2014/main" val="885637638"/>
                    </a:ext>
                  </a:extLst>
                </a:gridCol>
                <a:gridCol w="696542">
                  <a:extLst>
                    <a:ext uri="{9D8B030D-6E8A-4147-A177-3AD203B41FA5}">
                      <a16:colId xmlns:a16="http://schemas.microsoft.com/office/drawing/2014/main" val="4029321770"/>
                    </a:ext>
                  </a:extLst>
                </a:gridCol>
                <a:gridCol w="267285">
                  <a:extLst>
                    <a:ext uri="{9D8B030D-6E8A-4147-A177-3AD203B41FA5}">
                      <a16:colId xmlns:a16="http://schemas.microsoft.com/office/drawing/2014/main" val="3276442242"/>
                    </a:ext>
                  </a:extLst>
                </a:gridCol>
              </a:tblGrid>
              <a:tr h="426651">
                <a:tc>
                  <a:txBody>
                    <a:bodyPr/>
                    <a:lstStyle/>
                    <a:p>
                      <a:pPr algn="ctr" fontAlgn="ctr"/>
                      <a:r>
                        <a:rPr lang="en-GB" sz="1300" b="1" u="none" strike="noStrike" dirty="0">
                          <a:solidFill>
                            <a:srgbClr val="002548"/>
                          </a:solidFill>
                          <a:effectLst/>
                        </a:rPr>
                        <a:t>Weight</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1" u="none" strike="noStrike" dirty="0">
                          <a:solidFill>
                            <a:srgbClr val="002548"/>
                          </a:solidFill>
                          <a:effectLst/>
                        </a:rPr>
                        <a:t>Model</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1" u="none" strike="noStrike" dirty="0">
                          <a:solidFill>
                            <a:srgbClr val="002548"/>
                          </a:solidFill>
                          <a:effectLst/>
                        </a:rPr>
                        <a:t>class 1</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1" u="none" strike="noStrike" dirty="0">
                          <a:solidFill>
                            <a:srgbClr val="002548"/>
                          </a:solidFill>
                          <a:effectLst/>
                        </a:rPr>
                        <a:t>class 2</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1" u="none" strike="noStrike" dirty="0">
                          <a:solidFill>
                            <a:srgbClr val="002548"/>
                          </a:solidFill>
                          <a:effectLst/>
                        </a:rPr>
                        <a:t>class 3</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1" u="none" strike="noStrike" dirty="0">
                          <a:solidFill>
                            <a:srgbClr val="002548"/>
                          </a:solidFill>
                          <a:effectLst/>
                        </a:rPr>
                        <a:t>…</a:t>
                      </a:r>
                      <a:endParaRPr lang="en-GB" sz="1300" b="1"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6101056"/>
                  </a:ext>
                </a:extLst>
              </a:tr>
              <a:tr h="0">
                <a:tc>
                  <a:txBody>
                    <a:bodyPr/>
                    <a:lstStyle/>
                    <a:p>
                      <a:pPr algn="ctr" fontAlgn="ctr"/>
                      <a:r>
                        <a:rPr lang="en-GB" sz="1300" u="none" strike="noStrike">
                          <a:solidFill>
                            <a:srgbClr val="002548"/>
                          </a:solidFill>
                          <a:effectLst/>
                        </a:rPr>
                        <a:t>0.74</a:t>
                      </a:r>
                      <a:endParaRPr lang="en-GB" sz="1300" b="0" i="0" u="none" strike="noStrike">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ctr" fontAlgn="ctr"/>
                      <a:r>
                        <a:rPr lang="en-GB" sz="1300" u="none" strike="noStrike">
                          <a:solidFill>
                            <a:srgbClr val="002548"/>
                          </a:solidFill>
                          <a:effectLst/>
                        </a:rPr>
                        <a:t>densenet121</a:t>
                      </a:r>
                      <a:endParaRPr lang="en-GB" sz="1300" b="0" i="0" u="none" strike="noStrike">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ctr" fontAlgn="ctr"/>
                      <a:r>
                        <a:rPr lang="en-GB" sz="1300" u="none" strike="noStrike">
                          <a:solidFill>
                            <a:srgbClr val="002548"/>
                          </a:solidFill>
                          <a:effectLst/>
                        </a:rPr>
                        <a:t>p1</a:t>
                      </a:r>
                      <a:endParaRPr lang="en-GB" sz="1300" b="0" i="0" u="none" strike="noStrike">
                        <a:solidFill>
                          <a:srgbClr val="002548"/>
                        </a:solidFill>
                        <a:effectLst/>
                        <a:latin typeface="Calibri" panose="020F0502020204030204" pitchFamily="34" charset="0"/>
                      </a:endParaRPr>
                    </a:p>
                  </a:txBody>
                  <a:tcPr marL="8932" marR="8932" marT="133984" marB="133984" anchor="ctr">
                    <a:lnT w="19050" cap="flat" cmpd="sng" algn="ctr">
                      <a:solidFill>
                        <a:schemeClr val="tx1"/>
                      </a:solidFill>
                      <a:prstDash val="solid"/>
                      <a:round/>
                      <a:headEnd type="none" w="med" len="med"/>
                      <a:tailEnd type="none" w="med" len="med"/>
                    </a:lnT>
                  </a:tcP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133984" marB="133984" anchor="ctr">
                    <a:lnT w="19050" cap="flat" cmpd="sng" algn="ctr">
                      <a:solidFill>
                        <a:schemeClr val="tx1"/>
                      </a:solidFill>
                      <a:prstDash val="solid"/>
                      <a:round/>
                      <a:headEnd type="none" w="med" len="med"/>
                      <a:tailEnd type="none" w="med" len="med"/>
                    </a:lnT>
                  </a:tcP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133984" marB="133984" anchor="ctr">
                    <a:lnT w="19050" cap="flat" cmpd="sng" algn="ctr">
                      <a:solidFill>
                        <a:schemeClr val="tx1"/>
                      </a:solidFill>
                      <a:prstDash val="solid"/>
                      <a:round/>
                      <a:headEnd type="none" w="med" len="med"/>
                      <a:tailEnd type="none" w="med" len="med"/>
                    </a:lnT>
                  </a:tcPr>
                </a:tc>
                <a:tc>
                  <a:txBody>
                    <a:bodyPr/>
                    <a:lstStyle/>
                    <a:p>
                      <a:pPr algn="ctr" fontAlgn="ctr"/>
                      <a:r>
                        <a:rPr lang="en-GB" sz="1300" u="none" strike="noStrike">
                          <a:solidFill>
                            <a:srgbClr val="002548"/>
                          </a:solidFill>
                          <a:effectLst/>
                        </a:rPr>
                        <a:t>…</a:t>
                      </a:r>
                      <a:endParaRPr lang="en-GB" sz="1300" b="0" i="0" u="none" strike="noStrike">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10599361"/>
                  </a:ext>
                </a:extLst>
              </a:tr>
              <a:tr h="0">
                <a:tc>
                  <a:txBody>
                    <a:bodyPr/>
                    <a:lstStyle/>
                    <a:p>
                      <a:pPr algn="ctr" fontAlgn="ctr"/>
                      <a:r>
                        <a:rPr lang="en-GB" sz="1300" u="none" strike="noStrike">
                          <a:solidFill>
                            <a:srgbClr val="002548"/>
                          </a:solidFill>
                          <a:effectLst/>
                        </a:rPr>
                        <a:t>0.809</a:t>
                      </a:r>
                      <a:endParaRPr lang="en-GB" sz="1300" b="0" i="0" u="none" strike="noStrike">
                        <a:solidFill>
                          <a:srgbClr val="002548"/>
                        </a:solidFill>
                        <a:effectLst/>
                        <a:latin typeface="Calibri" panose="020F0502020204030204" pitchFamily="34" charset="0"/>
                      </a:endParaRPr>
                    </a:p>
                  </a:txBody>
                  <a:tcPr marL="8932" marR="8932" marT="8932" marB="0" anchor="ctr"/>
                </a:tc>
                <a:tc>
                  <a:txBody>
                    <a:bodyPr/>
                    <a:lstStyle/>
                    <a:p>
                      <a:pPr algn="ctr" fontAlgn="ctr"/>
                      <a:r>
                        <a:rPr lang="en-GB" sz="1300" u="none" strike="noStrike" dirty="0">
                          <a:solidFill>
                            <a:srgbClr val="002548"/>
                          </a:solidFill>
                          <a:effectLst/>
                        </a:rPr>
                        <a:t>resnet152</a:t>
                      </a:r>
                      <a:endParaRPr lang="en-GB" sz="1300" b="0" i="0" u="none" strike="noStrike" dirty="0">
                        <a:solidFill>
                          <a:srgbClr val="002548"/>
                        </a:solidFill>
                        <a:effectLst/>
                        <a:latin typeface="Calibri" panose="020F0502020204030204" pitchFamily="34" charset="0"/>
                      </a:endParaRPr>
                    </a:p>
                  </a:txBody>
                  <a:tcPr marL="8932" marR="8932" marT="8932" marB="0" anchor="ctr"/>
                </a:tc>
                <a:tc>
                  <a:txBody>
                    <a:bodyPr/>
                    <a:lstStyle/>
                    <a:p>
                      <a:pPr algn="ctr" fontAlgn="ctr"/>
                      <a:r>
                        <a:rPr lang="en-GB" sz="1300" u="none" strike="noStrike" dirty="0">
                          <a:solidFill>
                            <a:srgbClr val="002548"/>
                          </a:solidFill>
                          <a:effectLst/>
                        </a:rPr>
                        <a:t>p2</a:t>
                      </a:r>
                      <a:endParaRPr lang="en-GB" sz="1300" b="0" i="0" u="none" strike="noStrike" dirty="0">
                        <a:solidFill>
                          <a:srgbClr val="002548"/>
                        </a:solidFill>
                        <a:effectLst/>
                        <a:latin typeface="Calibri" panose="020F0502020204030204" pitchFamily="34" charset="0"/>
                      </a:endParaRPr>
                    </a:p>
                  </a:txBody>
                  <a:tcPr marL="8932" marR="8932" marT="133984" marB="133984" anchor="ct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133984" marB="133984" anchor="ct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133984" marB="133984" anchor="ctr"/>
                </a:tc>
                <a:tc>
                  <a:txBody>
                    <a:bodyPr/>
                    <a:lstStyle/>
                    <a:p>
                      <a:pPr algn="ctr" fontAlgn="ctr"/>
                      <a:r>
                        <a:rPr lang="en-GB" sz="1300" u="none" strike="noStrike">
                          <a:solidFill>
                            <a:srgbClr val="002548"/>
                          </a:solidFill>
                          <a:effectLst/>
                        </a:rPr>
                        <a:t>…</a:t>
                      </a:r>
                      <a:endParaRPr lang="en-GB" sz="1300" b="0" i="0" u="none" strike="noStrike">
                        <a:solidFill>
                          <a:srgbClr val="002548"/>
                        </a:solidFill>
                        <a:effectLst/>
                        <a:latin typeface="Calibri" panose="020F0502020204030204" pitchFamily="34" charset="0"/>
                      </a:endParaRPr>
                    </a:p>
                  </a:txBody>
                  <a:tcPr marL="8932" marR="8932" marT="8932" marB="0" anchor="ctr"/>
                </a:tc>
                <a:extLst>
                  <a:ext uri="{0D108BD9-81ED-4DB2-BD59-A6C34878D82A}">
                    <a16:rowId xmlns:a16="http://schemas.microsoft.com/office/drawing/2014/main" val="953770976"/>
                  </a:ext>
                </a:extLst>
              </a:tr>
              <a:tr h="454671">
                <a:tc>
                  <a:txBody>
                    <a:bodyPr/>
                    <a:lstStyle/>
                    <a:p>
                      <a:pPr algn="ctr" fontAlgn="ctr"/>
                      <a:r>
                        <a:rPr lang="en-GB" sz="1300" u="none" strike="noStrike">
                          <a:solidFill>
                            <a:srgbClr val="002548"/>
                          </a:solidFill>
                          <a:effectLst/>
                        </a:rPr>
                        <a:t>0.807</a:t>
                      </a:r>
                      <a:endParaRPr lang="en-GB" sz="1300" b="0" i="0" u="none" strike="noStrike">
                        <a:solidFill>
                          <a:srgbClr val="002548"/>
                        </a:solidFill>
                        <a:effectLst/>
                        <a:latin typeface="Calibri" panose="020F0502020204030204" pitchFamily="34" charset="0"/>
                      </a:endParaRPr>
                    </a:p>
                  </a:txBody>
                  <a:tcPr marL="8932" marR="8932" marT="8932" marB="0" anchor="ctr"/>
                </a:tc>
                <a:tc>
                  <a:txBody>
                    <a:bodyPr/>
                    <a:lstStyle/>
                    <a:p>
                      <a:pPr algn="ctr" fontAlgn="ctr"/>
                      <a:r>
                        <a:rPr lang="en-GB" sz="1300" u="none" strike="noStrike" dirty="0">
                          <a:solidFill>
                            <a:srgbClr val="002548"/>
                          </a:solidFill>
                          <a:effectLst/>
                        </a:rPr>
                        <a:t>resnext50_32x4d</a:t>
                      </a:r>
                      <a:endParaRPr lang="en-GB" sz="1300" b="0" i="0" u="none" strike="noStrike" dirty="0">
                        <a:solidFill>
                          <a:srgbClr val="002548"/>
                        </a:solidFill>
                        <a:effectLst/>
                        <a:latin typeface="Calibri" panose="020F0502020204030204" pitchFamily="34" charset="0"/>
                      </a:endParaRPr>
                    </a:p>
                  </a:txBody>
                  <a:tcPr marL="8932" marR="8932" marT="8932" marB="0" anchor="ctr"/>
                </a:tc>
                <a:tc>
                  <a:txBody>
                    <a:bodyPr/>
                    <a:lstStyle/>
                    <a:p>
                      <a:pPr algn="ctr" fontAlgn="ctr"/>
                      <a:r>
                        <a:rPr lang="en-GB" sz="1300" u="none" strike="noStrike">
                          <a:solidFill>
                            <a:srgbClr val="002548"/>
                          </a:solidFill>
                          <a:effectLst/>
                        </a:rPr>
                        <a:t>p3</a:t>
                      </a:r>
                      <a:endParaRPr lang="en-GB" sz="1300" b="0" i="0" u="none" strike="noStrike">
                        <a:solidFill>
                          <a:srgbClr val="002548"/>
                        </a:solidFill>
                        <a:effectLst/>
                        <a:latin typeface="Calibri" panose="020F0502020204030204" pitchFamily="34" charset="0"/>
                      </a:endParaRPr>
                    </a:p>
                  </a:txBody>
                  <a:tcPr marL="8932" marR="8932" marT="8932" marB="0" anchor="ct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8932" marB="0" anchor="ct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8932" marB="0" anchor="ctr"/>
                </a:tc>
                <a:tc>
                  <a:txBody>
                    <a:bodyPr/>
                    <a:lstStyle/>
                    <a:p>
                      <a:pPr algn="ctr" fontAlgn="ctr"/>
                      <a:r>
                        <a:rPr lang="en-GB" sz="1300" u="none" strike="noStrike">
                          <a:solidFill>
                            <a:srgbClr val="002548"/>
                          </a:solidFill>
                          <a:effectLst/>
                        </a:rPr>
                        <a:t>…</a:t>
                      </a:r>
                      <a:endParaRPr lang="en-GB" sz="1300" b="0" i="0" u="none" strike="noStrike">
                        <a:solidFill>
                          <a:srgbClr val="002548"/>
                        </a:solidFill>
                        <a:effectLst/>
                        <a:latin typeface="Calibri" panose="020F0502020204030204" pitchFamily="34" charset="0"/>
                      </a:endParaRPr>
                    </a:p>
                  </a:txBody>
                  <a:tcPr marL="8932" marR="8932" marT="8932" marB="0" anchor="ctr"/>
                </a:tc>
                <a:extLst>
                  <a:ext uri="{0D108BD9-81ED-4DB2-BD59-A6C34878D82A}">
                    <a16:rowId xmlns:a16="http://schemas.microsoft.com/office/drawing/2014/main" val="2003886813"/>
                  </a:ext>
                </a:extLst>
              </a:tr>
              <a:tr h="358346">
                <a:tc>
                  <a:txBody>
                    <a:bodyPr/>
                    <a:lstStyle/>
                    <a:p>
                      <a:pPr algn="ctr" rtl="0" fontAlgn="ctr"/>
                      <a:r>
                        <a:rPr lang="en-GB" sz="1300" u="none" strike="noStrike" dirty="0">
                          <a:solidFill>
                            <a:srgbClr val="002548"/>
                          </a:solidFill>
                          <a:effectLst/>
                        </a:rPr>
                        <a:t>0.84109</a:t>
                      </a:r>
                      <a:endParaRPr lang="en-GB" sz="1300" b="0"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rtl="0" fontAlgn="ctr"/>
                      <a:r>
                        <a:rPr lang="en-GB" sz="1300" u="none" strike="noStrike">
                          <a:solidFill>
                            <a:srgbClr val="002548"/>
                          </a:solidFill>
                          <a:effectLst/>
                        </a:rPr>
                        <a:t>wide_resnet101_2</a:t>
                      </a:r>
                      <a:endParaRPr lang="en-GB" sz="1300" b="0" i="0" u="none" strike="noStrike">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u="none" strike="noStrike" dirty="0">
                          <a:solidFill>
                            <a:srgbClr val="002548"/>
                          </a:solidFill>
                          <a:effectLst/>
                        </a:rPr>
                        <a:t>p4</a:t>
                      </a:r>
                      <a:endParaRPr lang="en-GB" sz="1300" b="0" i="0" u="none" strike="noStrike" dirty="0">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b="0" i="0" u="none" strike="noStrike" dirty="0">
                          <a:solidFill>
                            <a:srgbClr val="002548"/>
                          </a:solidFill>
                          <a:effectLst/>
                          <a:latin typeface="Calibri" panose="020F0502020204030204" pitchFamily="34" charset="0"/>
                        </a:rPr>
                        <a:t>…</a:t>
                      </a:r>
                    </a:p>
                  </a:txBody>
                  <a:tcPr marL="8932" marR="8932" marT="8932" marB="0" anchor="ctr">
                    <a:lnB w="19050" cap="flat" cmpd="sng" algn="ctr">
                      <a:solidFill>
                        <a:schemeClr val="tx1"/>
                      </a:solidFill>
                      <a:prstDash val="solid"/>
                      <a:round/>
                      <a:headEnd type="none" w="med" len="med"/>
                      <a:tailEnd type="none" w="med" len="med"/>
                    </a:lnB>
                  </a:tcPr>
                </a:tc>
                <a:tc>
                  <a:txBody>
                    <a:bodyPr/>
                    <a:lstStyle/>
                    <a:p>
                      <a:pPr algn="ctr" fontAlgn="ctr"/>
                      <a:r>
                        <a:rPr lang="en-GB" sz="1300" u="none" strike="noStrike">
                          <a:solidFill>
                            <a:srgbClr val="002548"/>
                          </a:solidFill>
                          <a:effectLst/>
                        </a:rPr>
                        <a:t>…</a:t>
                      </a:r>
                      <a:endParaRPr lang="en-GB" sz="1300" b="0" i="0" u="none" strike="noStrike">
                        <a:solidFill>
                          <a:srgbClr val="002548"/>
                        </a:solidFill>
                        <a:effectLst/>
                        <a:latin typeface="Calibri" panose="020F0502020204030204" pitchFamily="34" charset="0"/>
                      </a:endParaRPr>
                    </a:p>
                  </a:txBody>
                  <a:tcPr marL="8932" marR="8932" marT="8932" marB="0"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602517"/>
                  </a:ext>
                </a:extLst>
              </a:tr>
              <a:tr h="752463">
                <a:tc>
                  <a:txBody>
                    <a:bodyPr/>
                    <a:lstStyle/>
                    <a:p>
                      <a:pPr algn="l" fontAlgn="ctr"/>
                      <a:r>
                        <a:rPr lang="en-GB" sz="1300" u="none" strike="noStrike" dirty="0">
                          <a:solidFill>
                            <a:srgbClr val="002548"/>
                          </a:solidFill>
                          <a:effectLst/>
                        </a:rPr>
                        <a:t> </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l" fontAlgn="ctr"/>
                      <a:r>
                        <a:rPr lang="en-GB" sz="1300" u="none" strike="noStrike" dirty="0">
                          <a:solidFill>
                            <a:srgbClr val="002548"/>
                          </a:solidFill>
                          <a:effectLst/>
                        </a:rPr>
                        <a:t> Weighted </a:t>
                      </a:r>
                      <a:r>
                        <a:rPr lang="en-GB" sz="1300" u="none" strike="noStrike" dirty="0" err="1">
                          <a:solidFill>
                            <a:srgbClr val="002548"/>
                          </a:solidFill>
                          <a:effectLst/>
                        </a:rPr>
                        <a:t>Softmax</a:t>
                      </a:r>
                      <a:r>
                        <a:rPr lang="en-GB" sz="1300" u="none" strike="noStrike" dirty="0">
                          <a:solidFill>
                            <a:srgbClr val="002548"/>
                          </a:solidFill>
                          <a:effectLst/>
                        </a:rPr>
                        <a:t> Value:</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ctr" fontAlgn="ctr"/>
                      <a:r>
                        <a:rPr lang="en-GB" sz="1300" u="none" strike="noStrike" dirty="0">
                          <a:solidFill>
                            <a:srgbClr val="002548"/>
                          </a:solidFill>
                          <a:effectLst/>
                        </a:rPr>
                        <a:t>0.74*p1 + 0.809*p2 + 0.807*p3 + 0.84109*p4</a:t>
                      </a:r>
                      <a:br>
                        <a:rPr lang="en-GB" sz="1300" u="none" strike="noStrike" dirty="0">
                          <a:solidFill>
                            <a:srgbClr val="002548"/>
                          </a:solidFill>
                          <a:effectLst/>
                        </a:rPr>
                      </a:br>
                      <a:r>
                        <a:rPr lang="en-GB" sz="1300" u="none" strike="noStrike" dirty="0">
                          <a:solidFill>
                            <a:srgbClr val="002548"/>
                          </a:solidFill>
                          <a:effectLst/>
                        </a:rPr>
                        <a:t>-----------------------------------------------------------</a:t>
                      </a:r>
                      <a:br>
                        <a:rPr lang="en-GB" sz="1300" u="none" strike="noStrike" dirty="0">
                          <a:solidFill>
                            <a:srgbClr val="002548"/>
                          </a:solidFill>
                          <a:effectLst/>
                        </a:rPr>
                      </a:br>
                      <a:r>
                        <a:rPr lang="en-GB" sz="1300" u="none" strike="noStrike" dirty="0">
                          <a:solidFill>
                            <a:srgbClr val="002548"/>
                          </a:solidFill>
                          <a:effectLst/>
                        </a:rPr>
                        <a:t>0.74 + 0.809 + 0.807 + 0.84109</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l" fontAlgn="ctr"/>
                      <a:r>
                        <a:rPr lang="en-GB" sz="1300" u="none" strike="noStrike" dirty="0">
                          <a:solidFill>
                            <a:srgbClr val="002548"/>
                          </a:solidFill>
                          <a:effectLst/>
                        </a:rPr>
                        <a:t> </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l" fontAlgn="ctr"/>
                      <a:r>
                        <a:rPr lang="en-GB" sz="1300" u="none" strike="noStrike" dirty="0">
                          <a:solidFill>
                            <a:srgbClr val="002548"/>
                          </a:solidFill>
                          <a:effectLst/>
                        </a:rPr>
                        <a:t> </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tc>
                  <a:txBody>
                    <a:bodyPr/>
                    <a:lstStyle/>
                    <a:p>
                      <a:pPr algn="l" fontAlgn="ctr"/>
                      <a:r>
                        <a:rPr lang="en-GB" sz="1300" u="none" strike="noStrike" dirty="0">
                          <a:solidFill>
                            <a:srgbClr val="002548"/>
                          </a:solidFill>
                          <a:effectLst/>
                        </a:rPr>
                        <a:t> </a:t>
                      </a:r>
                      <a:endParaRPr lang="en-GB" sz="1300" b="0" i="0" u="none" strike="noStrike" dirty="0">
                        <a:solidFill>
                          <a:srgbClr val="002548"/>
                        </a:solidFill>
                        <a:effectLst/>
                        <a:latin typeface="Calibri" panose="020F0502020204030204" pitchFamily="34" charset="0"/>
                      </a:endParaRPr>
                    </a:p>
                  </a:txBody>
                  <a:tcPr marL="8932" marR="8932" marT="8932" marB="0" anchor="ctr">
                    <a:lnT w="190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15227774"/>
                  </a:ext>
                </a:extLst>
              </a:tr>
            </a:tbl>
          </a:graphicData>
        </a:graphic>
      </p:graphicFrame>
      <p:sp>
        <p:nvSpPr>
          <p:cNvPr id="11" name="TextBox 10">
            <a:extLst>
              <a:ext uri="{FF2B5EF4-FFF2-40B4-BE49-F238E27FC236}">
                <a16:creationId xmlns:a16="http://schemas.microsoft.com/office/drawing/2014/main" id="{F3A61378-8CBC-9D4E-A05E-770167A269BA}"/>
              </a:ext>
            </a:extLst>
          </p:cNvPr>
          <p:cNvSpPr txBox="1"/>
          <p:nvPr/>
        </p:nvSpPr>
        <p:spPr>
          <a:xfrm>
            <a:off x="457199" y="6018768"/>
            <a:ext cx="8649730" cy="276999"/>
          </a:xfrm>
          <a:prstGeom prst="rect">
            <a:avLst/>
          </a:prstGeom>
          <a:noFill/>
        </p:spPr>
        <p:txBody>
          <a:bodyPr wrap="square" rtlCol="0">
            <a:spAutoFit/>
          </a:bodyPr>
          <a:lstStyle/>
          <a:p>
            <a:r>
              <a:rPr lang="en-US" sz="1200" i="1" dirty="0"/>
              <a:t>Inspiration: https://</a:t>
            </a:r>
            <a:r>
              <a:rPr lang="en-US" sz="1200" i="1" dirty="0" err="1"/>
              <a:t>sebastianraschka.com</a:t>
            </a:r>
            <a:r>
              <a:rPr lang="en-US" sz="1200" i="1" dirty="0"/>
              <a:t>/Articles/2014_ensemble_classifier.html</a:t>
            </a:r>
          </a:p>
        </p:txBody>
      </p:sp>
      <p:sp>
        <p:nvSpPr>
          <p:cNvPr id="7" name="TextBox 6">
            <a:extLst>
              <a:ext uri="{FF2B5EF4-FFF2-40B4-BE49-F238E27FC236}">
                <a16:creationId xmlns:a16="http://schemas.microsoft.com/office/drawing/2014/main" id="{466567C0-798E-0B48-992A-5C2406F4EF35}"/>
              </a:ext>
            </a:extLst>
          </p:cNvPr>
          <p:cNvSpPr txBox="1"/>
          <p:nvPr/>
        </p:nvSpPr>
        <p:spPr>
          <a:xfrm>
            <a:off x="1744232" y="5542124"/>
            <a:ext cx="5655536" cy="292388"/>
          </a:xfrm>
          <a:prstGeom prst="rect">
            <a:avLst/>
          </a:prstGeom>
          <a:noFill/>
          <a:ln>
            <a:solidFill>
              <a:schemeClr val="accent1"/>
            </a:solidFill>
          </a:ln>
        </p:spPr>
        <p:txBody>
          <a:bodyPr wrap="square" rtlCol="0">
            <a:spAutoFit/>
          </a:bodyPr>
          <a:lstStyle/>
          <a:p>
            <a:r>
              <a:rPr lang="en-US" sz="1300" b="1" dirty="0">
                <a:solidFill>
                  <a:srgbClr val="002548"/>
                </a:solidFill>
              </a:rPr>
              <a:t>Pick the class that gets the highest total weighted log </a:t>
            </a:r>
            <a:r>
              <a:rPr lang="en-US" sz="1300" b="1" dirty="0" err="1">
                <a:solidFill>
                  <a:srgbClr val="002548"/>
                </a:solidFill>
              </a:rPr>
              <a:t>softmax</a:t>
            </a:r>
            <a:r>
              <a:rPr lang="en-US" sz="1300" b="1" dirty="0">
                <a:solidFill>
                  <a:srgbClr val="002548"/>
                </a:solidFill>
              </a:rPr>
              <a:t> value</a:t>
            </a:r>
            <a:endParaRPr lang="en-US" sz="1300" dirty="0">
              <a:solidFill>
                <a:srgbClr val="002548"/>
              </a:solidFill>
            </a:endParaRPr>
          </a:p>
        </p:txBody>
      </p:sp>
      <p:sp>
        <p:nvSpPr>
          <p:cNvPr id="8" name="TextBox 7">
            <a:extLst>
              <a:ext uri="{FF2B5EF4-FFF2-40B4-BE49-F238E27FC236}">
                <a16:creationId xmlns:a16="http://schemas.microsoft.com/office/drawing/2014/main" id="{0C793231-3288-7D4E-A14F-6EDC4BB1662D}"/>
              </a:ext>
            </a:extLst>
          </p:cNvPr>
          <p:cNvSpPr txBox="1"/>
          <p:nvPr/>
        </p:nvSpPr>
        <p:spPr>
          <a:xfrm>
            <a:off x="457199" y="1881703"/>
            <a:ext cx="7093974" cy="292388"/>
          </a:xfrm>
          <a:prstGeom prst="rect">
            <a:avLst/>
          </a:prstGeom>
          <a:noFill/>
        </p:spPr>
        <p:txBody>
          <a:bodyPr wrap="square" rtlCol="0">
            <a:spAutoFit/>
          </a:bodyPr>
          <a:lstStyle/>
          <a:p>
            <a:r>
              <a:rPr lang="en-US" sz="1300" dirty="0">
                <a:solidFill>
                  <a:srgbClr val="002548"/>
                </a:solidFill>
              </a:rPr>
              <a:t>For a particular image we calculate…</a:t>
            </a:r>
          </a:p>
        </p:txBody>
      </p:sp>
    </p:spTree>
    <p:extLst>
      <p:ext uri="{BB962C8B-B14F-4D97-AF65-F5344CB8AC3E}">
        <p14:creationId xmlns:p14="http://schemas.microsoft.com/office/powerpoint/2010/main" val="203897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65093"/>
            <a:ext cx="8229600" cy="507556"/>
          </a:xfrm>
        </p:spPr>
        <p:txBody>
          <a:bodyPr/>
          <a:lstStyle/>
          <a:p>
            <a:r>
              <a:rPr lang="en-GB" dirty="0"/>
              <a:t>Conclusion &amp; recommendations</a:t>
            </a:r>
            <a:endParaRPr lang="en-US" dirty="0"/>
          </a:p>
        </p:txBody>
      </p:sp>
      <p:pic>
        <p:nvPicPr>
          <p:cNvPr id="7" name="Content Placeholder 6">
            <a:extLst>
              <a:ext uri="{FF2B5EF4-FFF2-40B4-BE49-F238E27FC236}">
                <a16:creationId xmlns:a16="http://schemas.microsoft.com/office/drawing/2014/main" id="{9C381868-1D71-4628-8017-2BC470B5A2C8}"/>
              </a:ext>
            </a:extLst>
          </p:cNvPr>
          <p:cNvPicPr>
            <a:picLocks noGrp="1" noChangeAspect="1"/>
          </p:cNvPicPr>
          <p:nvPr>
            <p:ph idx="1"/>
          </p:nvPr>
        </p:nvPicPr>
        <p:blipFill>
          <a:blip r:embed="rId3"/>
          <a:stretch>
            <a:fillRect/>
          </a:stretch>
        </p:blipFill>
        <p:spPr>
          <a:xfrm>
            <a:off x="113016" y="2154877"/>
            <a:ext cx="4458189" cy="2574228"/>
          </a:xfrm>
          <a:prstGeom prst="rect">
            <a:avLst/>
          </a:prstGeom>
        </p:spPr>
      </p:pic>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AA7187FF-95B9-4DEF-B7EF-863E70BE8F20}"/>
              </a:ext>
            </a:extLst>
          </p:cNvPr>
          <p:cNvPicPr>
            <a:picLocks noChangeAspect="1"/>
          </p:cNvPicPr>
          <p:nvPr/>
        </p:nvPicPr>
        <p:blipFill>
          <a:blip r:embed="rId4"/>
          <a:stretch>
            <a:fillRect/>
          </a:stretch>
        </p:blipFill>
        <p:spPr>
          <a:xfrm>
            <a:off x="4571205" y="2166768"/>
            <a:ext cx="4249730" cy="2562337"/>
          </a:xfrm>
          <a:prstGeom prst="rect">
            <a:avLst/>
          </a:prstGeom>
        </p:spPr>
      </p:pic>
    </p:spTree>
    <p:extLst>
      <p:ext uri="{BB962C8B-B14F-4D97-AF65-F5344CB8AC3E}">
        <p14:creationId xmlns:p14="http://schemas.microsoft.com/office/powerpoint/2010/main" val="134551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Organisation of the group</a:t>
            </a:r>
            <a:endParaRPr lang="en-US"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grpSp>
        <p:nvGrpSpPr>
          <p:cNvPr id="6" name="Group 5">
            <a:extLst>
              <a:ext uri="{FF2B5EF4-FFF2-40B4-BE49-F238E27FC236}">
                <a16:creationId xmlns:a16="http://schemas.microsoft.com/office/drawing/2014/main" id="{0B2C48F5-A313-4BD4-A85F-E03729EF8BDD}"/>
              </a:ext>
            </a:extLst>
          </p:cNvPr>
          <p:cNvGrpSpPr/>
          <p:nvPr/>
        </p:nvGrpSpPr>
        <p:grpSpPr>
          <a:xfrm>
            <a:off x="264696" y="2218120"/>
            <a:ext cx="7883421" cy="1898690"/>
            <a:chOff x="531330" y="668694"/>
            <a:chExt cx="11239871" cy="2655531"/>
          </a:xfrm>
        </p:grpSpPr>
        <p:grpSp>
          <p:nvGrpSpPr>
            <p:cNvPr id="7" name="Group 6">
              <a:extLst>
                <a:ext uri="{FF2B5EF4-FFF2-40B4-BE49-F238E27FC236}">
                  <a16:creationId xmlns:a16="http://schemas.microsoft.com/office/drawing/2014/main" id="{34265588-9236-4B5C-956C-4F6C4DC56CC0}"/>
                </a:ext>
              </a:extLst>
            </p:cNvPr>
            <p:cNvGrpSpPr/>
            <p:nvPr/>
          </p:nvGrpSpPr>
          <p:grpSpPr>
            <a:xfrm>
              <a:off x="531330" y="982344"/>
              <a:ext cx="10559143" cy="1370260"/>
              <a:chOff x="1632856" y="2743869"/>
              <a:chExt cx="10559143" cy="1370260"/>
            </a:xfrm>
          </p:grpSpPr>
          <p:pic>
            <p:nvPicPr>
              <p:cNvPr id="19" name="Picture 18">
                <a:extLst>
                  <a:ext uri="{FF2B5EF4-FFF2-40B4-BE49-F238E27FC236}">
                    <a16:creationId xmlns:a16="http://schemas.microsoft.com/office/drawing/2014/main" id="{A44B2330-2864-4013-9C0F-BCA53F55F28E}"/>
                  </a:ext>
                </a:extLst>
              </p:cNvPr>
              <p:cNvPicPr>
                <a:picLocks noChangeAspect="1"/>
              </p:cNvPicPr>
              <p:nvPr/>
            </p:nvPicPr>
            <p:blipFill rotWithShape="1">
              <a:blip r:embed="rId3"/>
              <a:srcRect l="30842"/>
              <a:stretch/>
            </p:blipFill>
            <p:spPr>
              <a:xfrm>
                <a:off x="3760236" y="2743870"/>
                <a:ext cx="8431763" cy="1370259"/>
              </a:xfrm>
              <a:prstGeom prst="rect">
                <a:avLst/>
              </a:prstGeom>
            </p:spPr>
          </p:pic>
          <p:pic>
            <p:nvPicPr>
              <p:cNvPr id="20" name="Picture 19">
                <a:extLst>
                  <a:ext uri="{FF2B5EF4-FFF2-40B4-BE49-F238E27FC236}">
                    <a16:creationId xmlns:a16="http://schemas.microsoft.com/office/drawing/2014/main" id="{3E4570A5-09ED-4DE4-9DE1-5DB6F7ED0542}"/>
                  </a:ext>
                </a:extLst>
              </p:cNvPr>
              <p:cNvPicPr>
                <a:picLocks noChangeAspect="1"/>
              </p:cNvPicPr>
              <p:nvPr/>
            </p:nvPicPr>
            <p:blipFill rotWithShape="1">
              <a:blip r:embed="rId3"/>
              <a:srcRect r="82551"/>
              <a:stretch/>
            </p:blipFill>
            <p:spPr>
              <a:xfrm>
                <a:off x="1632856" y="2743869"/>
                <a:ext cx="2127380" cy="1370259"/>
              </a:xfrm>
              <a:prstGeom prst="rect">
                <a:avLst/>
              </a:prstGeom>
            </p:spPr>
          </p:pic>
        </p:grpSp>
        <p:sp>
          <p:nvSpPr>
            <p:cNvPr id="8" name="Rectangle: Rounded Corners 7">
              <a:extLst>
                <a:ext uri="{FF2B5EF4-FFF2-40B4-BE49-F238E27FC236}">
                  <a16:creationId xmlns:a16="http://schemas.microsoft.com/office/drawing/2014/main" id="{54BB415D-B79D-4FFF-B49A-AA2A12114096}"/>
                </a:ext>
              </a:extLst>
            </p:cNvPr>
            <p:cNvSpPr/>
            <p:nvPr/>
          </p:nvSpPr>
          <p:spPr>
            <a:xfrm>
              <a:off x="5895975" y="1047750"/>
              <a:ext cx="2705100" cy="1276350"/>
            </a:xfrm>
            <a:prstGeom prst="roundRect">
              <a:avLst/>
            </a:prstGeom>
            <a:solidFill>
              <a:schemeClr val="bg2">
                <a:lumMod val="75000"/>
                <a:alpha val="26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CB73DE2B-FE5B-49C0-B274-E733BC9FCFFD}"/>
                </a:ext>
              </a:extLst>
            </p:cNvPr>
            <p:cNvSpPr/>
            <p:nvPr/>
          </p:nvSpPr>
          <p:spPr>
            <a:xfrm>
              <a:off x="8963025" y="1047750"/>
              <a:ext cx="2083905" cy="590550"/>
            </a:xfrm>
            <a:prstGeom prst="round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7AAA5498-98C7-4158-9B41-362CF8778DC8}"/>
                </a:ext>
              </a:extLst>
            </p:cNvPr>
            <p:cNvSpPr/>
            <p:nvPr/>
          </p:nvSpPr>
          <p:spPr>
            <a:xfrm>
              <a:off x="3406577" y="1762053"/>
              <a:ext cx="2083905" cy="590550"/>
            </a:xfrm>
            <a:prstGeom prst="round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7026247D-E9C3-4A8C-B245-B2E3437CC5DB}"/>
                </a:ext>
              </a:extLst>
            </p:cNvPr>
            <p:cNvSpPr txBox="1"/>
            <p:nvPr/>
          </p:nvSpPr>
          <p:spPr>
            <a:xfrm>
              <a:off x="1366050" y="2075604"/>
              <a:ext cx="726609" cy="276999"/>
            </a:xfrm>
            <a:prstGeom prst="rect">
              <a:avLst/>
            </a:prstGeom>
            <a:noFill/>
          </p:spPr>
          <p:txBody>
            <a:bodyPr wrap="none" rtlCol="0">
              <a:spAutoFit/>
            </a:bodyPr>
            <a:lstStyle/>
            <a:p>
              <a:r>
                <a:rPr lang="en-US" sz="1200" dirty="0"/>
                <a:t>2 People</a:t>
              </a:r>
              <a:endParaRPr lang="en-ID" sz="1200" dirty="0"/>
            </a:p>
          </p:txBody>
        </p:sp>
        <p:sp>
          <p:nvSpPr>
            <p:cNvPr id="12" name="TextBox 11">
              <a:extLst>
                <a:ext uri="{FF2B5EF4-FFF2-40B4-BE49-F238E27FC236}">
                  <a16:creationId xmlns:a16="http://schemas.microsoft.com/office/drawing/2014/main" id="{9E403CE2-A31D-4BF9-B8A2-4C52E0B3F353}"/>
                </a:ext>
              </a:extLst>
            </p:cNvPr>
            <p:cNvSpPr txBox="1"/>
            <p:nvPr/>
          </p:nvSpPr>
          <p:spPr>
            <a:xfrm>
              <a:off x="1366050" y="1413229"/>
              <a:ext cx="726609" cy="276999"/>
            </a:xfrm>
            <a:prstGeom prst="rect">
              <a:avLst/>
            </a:prstGeom>
            <a:noFill/>
          </p:spPr>
          <p:txBody>
            <a:bodyPr wrap="none" rtlCol="0">
              <a:spAutoFit/>
            </a:bodyPr>
            <a:lstStyle/>
            <a:p>
              <a:r>
                <a:rPr lang="en-US" sz="1200" dirty="0"/>
                <a:t>3 People</a:t>
              </a:r>
              <a:endParaRPr lang="en-ID" sz="1200" dirty="0"/>
            </a:p>
          </p:txBody>
        </p:sp>
        <p:sp>
          <p:nvSpPr>
            <p:cNvPr id="13" name="Rectangle: Rounded Corners 12">
              <a:extLst>
                <a:ext uri="{FF2B5EF4-FFF2-40B4-BE49-F238E27FC236}">
                  <a16:creationId xmlns:a16="http://schemas.microsoft.com/office/drawing/2014/main" id="{D86E3C70-4A1A-40E6-88E7-167F7741682D}"/>
                </a:ext>
              </a:extLst>
            </p:cNvPr>
            <p:cNvSpPr/>
            <p:nvPr/>
          </p:nvSpPr>
          <p:spPr>
            <a:xfrm>
              <a:off x="2615166" y="2752725"/>
              <a:ext cx="8431763" cy="571500"/>
            </a:xfrm>
            <a:prstGeom prst="roundRect">
              <a:avLst/>
            </a:prstGeom>
            <a:solidFill>
              <a:srgbClr val="464775"/>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Teams</a:t>
              </a:r>
              <a:endParaRPr lang="en-ID" dirty="0"/>
            </a:p>
          </p:txBody>
        </p:sp>
        <p:sp>
          <p:nvSpPr>
            <p:cNvPr id="14" name="Arrow: Down 13">
              <a:extLst>
                <a:ext uri="{FF2B5EF4-FFF2-40B4-BE49-F238E27FC236}">
                  <a16:creationId xmlns:a16="http://schemas.microsoft.com/office/drawing/2014/main" id="{D83FFC98-5834-4135-AE3B-F8D9E72F2BC0}"/>
                </a:ext>
              </a:extLst>
            </p:cNvPr>
            <p:cNvSpPr/>
            <p:nvPr/>
          </p:nvSpPr>
          <p:spPr>
            <a:xfrm>
              <a:off x="6874591" y="2375817"/>
              <a:ext cx="247650" cy="353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DE5266BD-E57D-46CD-B70F-349A2FCCAEE4}"/>
                </a:ext>
              </a:extLst>
            </p:cNvPr>
            <p:cNvSpPr/>
            <p:nvPr/>
          </p:nvSpPr>
          <p:spPr>
            <a:xfrm>
              <a:off x="6238349" y="962025"/>
              <a:ext cx="267226" cy="1432842"/>
            </a:xfrm>
            <a:prstGeom prst="roundRect">
              <a:avLst/>
            </a:prstGeom>
            <a:solidFill>
              <a:schemeClr val="accent3">
                <a:alpha val="58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id="{39886BF3-043C-4E6A-809C-B28418C5E76F}"/>
                </a:ext>
              </a:extLst>
            </p:cNvPr>
            <p:cNvSpPr/>
            <p:nvPr/>
          </p:nvSpPr>
          <p:spPr>
            <a:xfrm>
              <a:off x="7954117" y="982344"/>
              <a:ext cx="267226" cy="1432842"/>
            </a:xfrm>
            <a:prstGeom prst="roundRect">
              <a:avLst/>
            </a:prstGeom>
            <a:solidFill>
              <a:schemeClr val="accent3">
                <a:alpha val="58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3F4C99AD-C563-40AC-8026-221EAF278B75}"/>
                </a:ext>
              </a:extLst>
            </p:cNvPr>
            <p:cNvSpPr/>
            <p:nvPr/>
          </p:nvSpPr>
          <p:spPr>
            <a:xfrm rot="5400000">
              <a:off x="9144630" y="563290"/>
              <a:ext cx="267226" cy="478033"/>
            </a:xfrm>
            <a:prstGeom prst="roundRect">
              <a:avLst/>
            </a:prstGeom>
            <a:solidFill>
              <a:schemeClr val="bg2">
                <a:lumMod val="75000"/>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BCB84A7A-52DE-4200-919F-558F2C214CFF}"/>
                </a:ext>
              </a:extLst>
            </p:cNvPr>
            <p:cNvSpPr txBox="1"/>
            <p:nvPr/>
          </p:nvSpPr>
          <p:spPr>
            <a:xfrm>
              <a:off x="9497437" y="679241"/>
              <a:ext cx="2273764" cy="276999"/>
            </a:xfrm>
            <a:prstGeom prst="rect">
              <a:avLst/>
            </a:prstGeom>
            <a:noFill/>
          </p:spPr>
          <p:txBody>
            <a:bodyPr wrap="none" rtlCol="0">
              <a:spAutoFit/>
            </a:bodyPr>
            <a:lstStyle/>
            <a:p>
              <a:r>
                <a:rPr lang="en-US" sz="1200" dirty="0"/>
                <a:t>Conference call for work progress</a:t>
              </a:r>
              <a:endParaRPr lang="en-ID" sz="1200" dirty="0"/>
            </a:p>
          </p:txBody>
        </p:sp>
      </p:grpSp>
    </p:spTree>
    <p:extLst>
      <p:ext uri="{BB962C8B-B14F-4D97-AF65-F5344CB8AC3E}">
        <p14:creationId xmlns:p14="http://schemas.microsoft.com/office/powerpoint/2010/main" val="224928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Analysis &amp; processing of input data</a:t>
            </a:r>
            <a:br>
              <a:rPr lang="en-GB" dirty="0"/>
            </a:br>
            <a:r>
              <a:rPr lang="en-GB" sz="1600" b="0" i="1" dirty="0"/>
              <a:t>What our dataset looks like</a:t>
            </a:r>
            <a:endParaRPr lang="en-US" b="0" i="1"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8" name="Picture 7">
            <a:extLst>
              <a:ext uri="{FF2B5EF4-FFF2-40B4-BE49-F238E27FC236}">
                <a16:creationId xmlns:a16="http://schemas.microsoft.com/office/drawing/2014/main" id="{44AAB436-528B-C441-8101-AE4FFBD51F28}"/>
              </a:ext>
            </a:extLst>
          </p:cNvPr>
          <p:cNvPicPr>
            <a:picLocks noChangeAspect="1"/>
          </p:cNvPicPr>
          <p:nvPr/>
        </p:nvPicPr>
        <p:blipFill>
          <a:blip r:embed="rId3"/>
          <a:stretch>
            <a:fillRect/>
          </a:stretch>
        </p:blipFill>
        <p:spPr>
          <a:xfrm>
            <a:off x="886663" y="1710058"/>
            <a:ext cx="7370675" cy="3191426"/>
          </a:xfrm>
          <a:prstGeom prst="rect">
            <a:avLst/>
          </a:prstGeom>
        </p:spPr>
      </p:pic>
      <p:sp>
        <p:nvSpPr>
          <p:cNvPr id="9" name="TextBox 8">
            <a:extLst>
              <a:ext uri="{FF2B5EF4-FFF2-40B4-BE49-F238E27FC236}">
                <a16:creationId xmlns:a16="http://schemas.microsoft.com/office/drawing/2014/main" id="{874A6707-FAC7-5540-8B61-1D862AF29F9E}"/>
              </a:ext>
            </a:extLst>
          </p:cNvPr>
          <p:cNvSpPr txBox="1"/>
          <p:nvPr/>
        </p:nvSpPr>
        <p:spPr>
          <a:xfrm>
            <a:off x="1017639" y="4871988"/>
            <a:ext cx="7093974" cy="1455591"/>
          </a:xfrm>
          <a:prstGeom prst="rect">
            <a:avLst/>
          </a:prstGeom>
          <a:noFill/>
        </p:spPr>
        <p:txBody>
          <a:bodyPr wrap="square" rtlCol="0">
            <a:spAutoFit/>
          </a:bodyPr>
          <a:lstStyle/>
          <a:p>
            <a:r>
              <a:rPr lang="en-US" sz="1300" b="1" dirty="0">
                <a:solidFill>
                  <a:srgbClr val="002548"/>
                </a:solidFill>
              </a:rPr>
              <a:t>How important are grayscale vs. color images?</a:t>
            </a:r>
            <a:endParaRPr lang="en-US" sz="1300" dirty="0">
              <a:solidFill>
                <a:srgbClr val="002548"/>
              </a:solidFill>
            </a:endParaRPr>
          </a:p>
          <a:p>
            <a:pPr marL="285750" indent="-285750">
              <a:lnSpc>
                <a:spcPct val="150000"/>
              </a:lnSpc>
              <a:buFont typeface="Arial" panose="020B0604020202020204" pitchFamily="34" charset="0"/>
              <a:buChar char="•"/>
            </a:pPr>
            <a:r>
              <a:rPr lang="en-US" sz="1300" dirty="0">
                <a:solidFill>
                  <a:srgbClr val="002548"/>
                </a:solidFill>
              </a:rPr>
              <a:t>Total grayscale images in training set: 1821 </a:t>
            </a:r>
          </a:p>
          <a:p>
            <a:pPr marL="285750" indent="-285750">
              <a:lnSpc>
                <a:spcPct val="150000"/>
              </a:lnSpc>
              <a:buFont typeface="Arial" panose="020B0604020202020204" pitchFamily="34" charset="0"/>
              <a:buChar char="•"/>
            </a:pPr>
            <a:r>
              <a:rPr lang="en-US" sz="1300" dirty="0">
                <a:solidFill>
                  <a:srgbClr val="002548"/>
                </a:solidFill>
              </a:rPr>
              <a:t>This represents only 1.8% of the data</a:t>
            </a:r>
          </a:p>
          <a:p>
            <a:pPr marL="285750" indent="-285750">
              <a:lnSpc>
                <a:spcPct val="150000"/>
              </a:lnSpc>
              <a:buFont typeface="Arial" panose="020B0604020202020204" pitchFamily="34" charset="0"/>
              <a:buChar char="•"/>
            </a:pPr>
            <a:r>
              <a:rPr lang="en-US" sz="1300" dirty="0">
                <a:solidFill>
                  <a:srgbClr val="002548"/>
                </a:solidFill>
              </a:rPr>
              <a:t>Conclusion: grayscale images are not significant – it would be better to convert them to a 3 channel image (</a:t>
            </a:r>
            <a:r>
              <a:rPr lang="en-US" sz="1300" dirty="0" err="1">
                <a:solidFill>
                  <a:srgbClr val="002548"/>
                </a:solidFill>
              </a:rPr>
              <a:t>PyTorch</a:t>
            </a:r>
            <a:r>
              <a:rPr lang="en-US" sz="1300" dirty="0">
                <a:solidFill>
                  <a:srgbClr val="002548"/>
                </a:solidFill>
              </a:rPr>
              <a:t> already does this)</a:t>
            </a:r>
          </a:p>
        </p:txBody>
      </p:sp>
    </p:spTree>
    <p:extLst>
      <p:ext uri="{BB962C8B-B14F-4D97-AF65-F5344CB8AC3E}">
        <p14:creationId xmlns:p14="http://schemas.microsoft.com/office/powerpoint/2010/main" val="191311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Analysis &amp; processing of input data</a:t>
            </a:r>
            <a:br>
              <a:rPr lang="en-GB" dirty="0"/>
            </a:br>
            <a:r>
              <a:rPr lang="en-GB" sz="1600" b="0" i="1" dirty="0"/>
              <a:t>What we want out data to look like</a:t>
            </a:r>
            <a:endParaRPr lang="en-US" b="0" i="1"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874A6707-FAC7-5540-8B61-1D862AF29F9E}"/>
              </a:ext>
            </a:extLst>
          </p:cNvPr>
          <p:cNvSpPr txBox="1"/>
          <p:nvPr/>
        </p:nvSpPr>
        <p:spPr>
          <a:xfrm>
            <a:off x="455999" y="4499717"/>
            <a:ext cx="7299467" cy="1455591"/>
          </a:xfrm>
          <a:prstGeom prst="rect">
            <a:avLst/>
          </a:prstGeom>
          <a:noFill/>
        </p:spPr>
        <p:txBody>
          <a:bodyPr wrap="square" rtlCol="0">
            <a:spAutoFit/>
          </a:bodyPr>
          <a:lstStyle/>
          <a:p>
            <a:r>
              <a:rPr lang="en-US" sz="1300" b="1" dirty="0">
                <a:solidFill>
                  <a:srgbClr val="002548"/>
                </a:solidFill>
              </a:rPr>
              <a:t>How should we split our data?</a:t>
            </a:r>
            <a:endParaRPr lang="en-US" sz="1300" dirty="0">
              <a:solidFill>
                <a:srgbClr val="002548"/>
              </a:solidFill>
            </a:endParaRPr>
          </a:p>
          <a:p>
            <a:pPr marL="285750" indent="-285750">
              <a:lnSpc>
                <a:spcPct val="150000"/>
              </a:lnSpc>
              <a:buFont typeface="Arial" panose="020B0604020202020204" pitchFamily="34" charset="0"/>
              <a:buChar char="•"/>
            </a:pPr>
            <a:r>
              <a:rPr lang="en-US" sz="1300" dirty="0">
                <a:solidFill>
                  <a:srgbClr val="002548"/>
                </a:solidFill>
              </a:rPr>
              <a:t>We aimed to get an even number of classes in both the training and validation to increase generalizability</a:t>
            </a:r>
          </a:p>
          <a:p>
            <a:pPr marL="285750" indent="-285750">
              <a:lnSpc>
                <a:spcPct val="150000"/>
              </a:lnSpc>
              <a:buFont typeface="Arial" panose="020B0604020202020204" pitchFamily="34" charset="0"/>
              <a:buChar char="•"/>
            </a:pPr>
            <a:r>
              <a:rPr lang="en-US" sz="1300" dirty="0">
                <a:solidFill>
                  <a:srgbClr val="002548"/>
                </a:solidFill>
              </a:rPr>
              <a:t>We had a choice between </a:t>
            </a:r>
            <a:r>
              <a:rPr lang="en-US" sz="1300" dirty="0" err="1">
                <a:solidFill>
                  <a:srgbClr val="002548"/>
                </a:solidFill>
              </a:rPr>
              <a:t>PyTorch’s</a:t>
            </a:r>
            <a:r>
              <a:rPr lang="en-US" sz="1300" dirty="0">
                <a:solidFill>
                  <a:srgbClr val="002548"/>
                </a:solidFill>
              </a:rPr>
              <a:t> random split and </a:t>
            </a:r>
            <a:r>
              <a:rPr lang="en-US" sz="1300" dirty="0" err="1">
                <a:solidFill>
                  <a:srgbClr val="002548"/>
                </a:solidFill>
              </a:rPr>
              <a:t>Scikit’s</a:t>
            </a:r>
            <a:r>
              <a:rPr lang="en-US" sz="1300" dirty="0">
                <a:solidFill>
                  <a:srgbClr val="002548"/>
                </a:solidFill>
              </a:rPr>
              <a:t> stratified shuffle split</a:t>
            </a:r>
          </a:p>
          <a:p>
            <a:pPr marL="285750" indent="-285750">
              <a:lnSpc>
                <a:spcPct val="150000"/>
              </a:lnSpc>
              <a:buFont typeface="Arial" panose="020B0604020202020204" pitchFamily="34" charset="0"/>
              <a:buChar char="•"/>
            </a:pPr>
            <a:r>
              <a:rPr lang="en-US" sz="1300" dirty="0">
                <a:solidFill>
                  <a:srgbClr val="002548"/>
                </a:solidFill>
              </a:rPr>
              <a:t>Conclusion: no big difference between them for a large, evenly spread starting dataset</a:t>
            </a:r>
          </a:p>
        </p:txBody>
      </p:sp>
      <p:pic>
        <p:nvPicPr>
          <p:cNvPr id="3" name="Picture 2">
            <a:extLst>
              <a:ext uri="{FF2B5EF4-FFF2-40B4-BE49-F238E27FC236}">
                <a16:creationId xmlns:a16="http://schemas.microsoft.com/office/drawing/2014/main" id="{36204E0F-9097-A04C-9323-9E485B32D23F}"/>
              </a:ext>
            </a:extLst>
          </p:cNvPr>
          <p:cNvPicPr>
            <a:picLocks noChangeAspect="1"/>
          </p:cNvPicPr>
          <p:nvPr/>
        </p:nvPicPr>
        <p:blipFill>
          <a:blip r:embed="rId3"/>
          <a:stretch>
            <a:fillRect/>
          </a:stretch>
        </p:blipFill>
        <p:spPr>
          <a:xfrm>
            <a:off x="455999" y="2443128"/>
            <a:ext cx="3748986" cy="1614948"/>
          </a:xfrm>
          <a:prstGeom prst="rect">
            <a:avLst/>
          </a:prstGeom>
        </p:spPr>
      </p:pic>
      <p:sp>
        <p:nvSpPr>
          <p:cNvPr id="11" name="Title 1">
            <a:extLst>
              <a:ext uri="{FF2B5EF4-FFF2-40B4-BE49-F238E27FC236}">
                <a16:creationId xmlns:a16="http://schemas.microsoft.com/office/drawing/2014/main" id="{C32237B9-0748-304D-AB0B-864957E06D40}"/>
              </a:ext>
            </a:extLst>
          </p:cNvPr>
          <p:cNvSpPr txBox="1">
            <a:spLocks/>
          </p:cNvSpPr>
          <p:nvPr/>
        </p:nvSpPr>
        <p:spPr>
          <a:xfrm>
            <a:off x="609600" y="1895509"/>
            <a:ext cx="3471332"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pPr algn="ctr"/>
            <a:r>
              <a:rPr lang="en-GB" sz="1800" dirty="0" err="1">
                <a:solidFill>
                  <a:srgbClr val="002548"/>
                </a:solidFill>
              </a:rPr>
              <a:t>Scikit’s</a:t>
            </a:r>
            <a:r>
              <a:rPr lang="en-GB" sz="1800" dirty="0">
                <a:solidFill>
                  <a:srgbClr val="002548"/>
                </a:solidFill>
              </a:rPr>
              <a:t> Stratified Shuffle Split</a:t>
            </a:r>
            <a:endParaRPr lang="en-US" sz="1800" dirty="0">
              <a:solidFill>
                <a:srgbClr val="002548"/>
              </a:solidFill>
            </a:endParaRPr>
          </a:p>
        </p:txBody>
      </p:sp>
      <p:pic>
        <p:nvPicPr>
          <p:cNvPr id="10" name="Picture 9">
            <a:extLst>
              <a:ext uri="{FF2B5EF4-FFF2-40B4-BE49-F238E27FC236}">
                <a16:creationId xmlns:a16="http://schemas.microsoft.com/office/drawing/2014/main" id="{DBB17821-2D83-CE42-821E-15FAE8377D2F}"/>
              </a:ext>
            </a:extLst>
          </p:cNvPr>
          <p:cNvPicPr>
            <a:picLocks noChangeAspect="1"/>
          </p:cNvPicPr>
          <p:nvPr/>
        </p:nvPicPr>
        <p:blipFill>
          <a:blip r:embed="rId3"/>
          <a:stretch>
            <a:fillRect/>
          </a:stretch>
        </p:blipFill>
        <p:spPr>
          <a:xfrm>
            <a:off x="4792134" y="2443128"/>
            <a:ext cx="3748986" cy="1614948"/>
          </a:xfrm>
          <a:prstGeom prst="rect">
            <a:avLst/>
          </a:prstGeom>
        </p:spPr>
      </p:pic>
      <p:sp>
        <p:nvSpPr>
          <p:cNvPr id="13" name="Title 1">
            <a:extLst>
              <a:ext uri="{FF2B5EF4-FFF2-40B4-BE49-F238E27FC236}">
                <a16:creationId xmlns:a16="http://schemas.microsoft.com/office/drawing/2014/main" id="{3601BBFC-B248-D547-A149-6ADF39E59F5B}"/>
              </a:ext>
            </a:extLst>
          </p:cNvPr>
          <p:cNvSpPr txBox="1">
            <a:spLocks/>
          </p:cNvSpPr>
          <p:nvPr/>
        </p:nvSpPr>
        <p:spPr>
          <a:xfrm>
            <a:off x="4962013" y="1895509"/>
            <a:ext cx="3217332"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pPr algn="ctr"/>
            <a:r>
              <a:rPr lang="en-GB" sz="1800" dirty="0" err="1">
                <a:solidFill>
                  <a:srgbClr val="002548"/>
                </a:solidFill>
              </a:rPr>
              <a:t>PyTorch’s</a:t>
            </a:r>
            <a:r>
              <a:rPr lang="en-GB" sz="1800" dirty="0">
                <a:solidFill>
                  <a:srgbClr val="002548"/>
                </a:solidFill>
              </a:rPr>
              <a:t> Random Split</a:t>
            </a:r>
            <a:endParaRPr lang="en-US" sz="1800" b="0" i="1" dirty="0">
              <a:solidFill>
                <a:srgbClr val="002548"/>
              </a:solidFill>
            </a:endParaRPr>
          </a:p>
        </p:txBody>
      </p:sp>
    </p:spTree>
    <p:extLst>
      <p:ext uri="{BB962C8B-B14F-4D97-AF65-F5344CB8AC3E}">
        <p14:creationId xmlns:p14="http://schemas.microsoft.com/office/powerpoint/2010/main" val="3737805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Analysis &amp; processing of input data</a:t>
            </a:r>
            <a:br>
              <a:rPr lang="en-GB" dirty="0"/>
            </a:br>
            <a:r>
              <a:rPr lang="en-GB" sz="1600" b="0" i="1" dirty="0"/>
              <a:t>Further points of interest</a:t>
            </a:r>
            <a:endParaRPr lang="en-US" b="0" i="1"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874A6707-FAC7-5540-8B61-1D862AF29F9E}"/>
              </a:ext>
            </a:extLst>
          </p:cNvPr>
          <p:cNvSpPr txBox="1"/>
          <p:nvPr/>
        </p:nvSpPr>
        <p:spPr>
          <a:xfrm>
            <a:off x="1017639" y="4871988"/>
            <a:ext cx="7093974" cy="1155509"/>
          </a:xfrm>
          <a:prstGeom prst="rect">
            <a:avLst/>
          </a:prstGeom>
          <a:noFill/>
        </p:spPr>
        <p:txBody>
          <a:bodyPr wrap="square" rtlCol="0">
            <a:spAutoFit/>
          </a:bodyPr>
          <a:lstStyle/>
          <a:p>
            <a:r>
              <a:rPr lang="en-US" sz="1300" b="1" dirty="0">
                <a:solidFill>
                  <a:srgbClr val="002548"/>
                </a:solidFill>
              </a:rPr>
              <a:t>The RGB mean range looks interesting</a:t>
            </a:r>
            <a:endParaRPr lang="en-US" sz="1300" dirty="0">
              <a:solidFill>
                <a:srgbClr val="002548"/>
              </a:solidFill>
            </a:endParaRPr>
          </a:p>
          <a:p>
            <a:pPr marL="285750" indent="-285750">
              <a:lnSpc>
                <a:spcPct val="150000"/>
              </a:lnSpc>
              <a:buFont typeface="Arial" panose="020B0604020202020204" pitchFamily="34" charset="0"/>
              <a:buChar char="•"/>
            </a:pPr>
            <a:r>
              <a:rPr lang="en-US" sz="1300" dirty="0">
                <a:solidFill>
                  <a:srgbClr val="002548"/>
                </a:solidFill>
              </a:rPr>
              <a:t>The data seems to be slightly skewed toward the red channel. Can this be exploited to gain further accuracy?</a:t>
            </a:r>
          </a:p>
          <a:p>
            <a:pPr marL="285750" indent="-285750">
              <a:lnSpc>
                <a:spcPct val="150000"/>
              </a:lnSpc>
              <a:buFont typeface="Arial" panose="020B0604020202020204" pitchFamily="34" charset="0"/>
              <a:buChar char="•"/>
            </a:pPr>
            <a:r>
              <a:rPr lang="en-US" sz="1300" dirty="0">
                <a:solidFill>
                  <a:srgbClr val="002548"/>
                </a:solidFill>
              </a:rPr>
              <a:t>The variation per channel seems consistent; standard deviations are all relatively similar</a:t>
            </a:r>
          </a:p>
        </p:txBody>
      </p:sp>
      <p:pic>
        <p:nvPicPr>
          <p:cNvPr id="6" name="Picture 5">
            <a:extLst>
              <a:ext uri="{FF2B5EF4-FFF2-40B4-BE49-F238E27FC236}">
                <a16:creationId xmlns:a16="http://schemas.microsoft.com/office/drawing/2014/main" id="{8D23D620-1295-7846-A857-CCBC31C66969}"/>
              </a:ext>
            </a:extLst>
          </p:cNvPr>
          <p:cNvPicPr>
            <a:picLocks noChangeAspect="1"/>
          </p:cNvPicPr>
          <p:nvPr/>
        </p:nvPicPr>
        <p:blipFill>
          <a:blip r:embed="rId3"/>
          <a:stretch>
            <a:fillRect/>
          </a:stretch>
        </p:blipFill>
        <p:spPr>
          <a:xfrm>
            <a:off x="790222" y="1822497"/>
            <a:ext cx="7563556" cy="2751958"/>
          </a:xfrm>
          <a:prstGeom prst="rect">
            <a:avLst/>
          </a:prstGeom>
        </p:spPr>
      </p:pic>
    </p:spTree>
    <p:extLst>
      <p:ext uri="{BB962C8B-B14F-4D97-AF65-F5344CB8AC3E}">
        <p14:creationId xmlns:p14="http://schemas.microsoft.com/office/powerpoint/2010/main" val="319051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Analysis &amp; processing of input data</a:t>
            </a:r>
            <a:br>
              <a:rPr lang="en-GB" dirty="0"/>
            </a:br>
            <a:r>
              <a:rPr lang="en-GB" sz="1600" b="0" i="1" dirty="0"/>
              <a:t>Looking forward: increasing the training data</a:t>
            </a:r>
            <a:endParaRPr lang="en-US" b="0" i="1"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9" name="TextBox 8">
            <a:extLst>
              <a:ext uri="{FF2B5EF4-FFF2-40B4-BE49-F238E27FC236}">
                <a16:creationId xmlns:a16="http://schemas.microsoft.com/office/drawing/2014/main" id="{874A6707-FAC7-5540-8B61-1D862AF29F9E}"/>
              </a:ext>
            </a:extLst>
          </p:cNvPr>
          <p:cNvSpPr txBox="1"/>
          <p:nvPr/>
        </p:nvSpPr>
        <p:spPr>
          <a:xfrm>
            <a:off x="419744" y="1762198"/>
            <a:ext cx="8229599" cy="1455591"/>
          </a:xfrm>
          <a:prstGeom prst="rect">
            <a:avLst/>
          </a:prstGeom>
          <a:noFill/>
        </p:spPr>
        <p:txBody>
          <a:bodyPr wrap="square" rtlCol="0">
            <a:spAutoFit/>
          </a:bodyPr>
          <a:lstStyle/>
          <a:p>
            <a:r>
              <a:rPr lang="en-US" sz="1300" b="1" dirty="0">
                <a:solidFill>
                  <a:srgbClr val="002548"/>
                </a:solidFill>
              </a:rPr>
              <a:t>We considered a number of strategies to increase our training set size</a:t>
            </a:r>
            <a:endParaRPr lang="en-US" sz="1300" dirty="0">
              <a:solidFill>
                <a:srgbClr val="002548"/>
              </a:solidFill>
            </a:endParaRPr>
          </a:p>
          <a:p>
            <a:pPr marL="285750" indent="-285750">
              <a:lnSpc>
                <a:spcPct val="150000"/>
              </a:lnSpc>
              <a:buFont typeface="Arial" panose="020B0604020202020204" pitchFamily="34" charset="0"/>
              <a:buChar char="•"/>
            </a:pPr>
            <a:r>
              <a:rPr lang="en-US" sz="1300" b="1" dirty="0">
                <a:solidFill>
                  <a:srgbClr val="002548"/>
                </a:solidFill>
              </a:rPr>
              <a:t>GANS</a:t>
            </a:r>
            <a:r>
              <a:rPr lang="en-US" sz="1300" dirty="0">
                <a:solidFill>
                  <a:srgbClr val="002548"/>
                </a:solidFill>
              </a:rPr>
              <a:t>: These looked promising but we were short on both time and GPU resources, so we looked for another option. There was also a question of how much more the model could learn from data generated from the existing training set</a:t>
            </a:r>
          </a:p>
          <a:p>
            <a:pPr marL="285750" indent="-285750">
              <a:lnSpc>
                <a:spcPct val="150000"/>
              </a:lnSpc>
              <a:buFont typeface="Arial" panose="020B0604020202020204" pitchFamily="34" charset="0"/>
              <a:buChar char="•"/>
            </a:pPr>
            <a:r>
              <a:rPr lang="en-US" sz="1300" i="1" dirty="0">
                <a:solidFill>
                  <a:srgbClr val="002548"/>
                </a:solidFill>
              </a:rPr>
              <a:t>We seemed to be out of luck….</a:t>
            </a:r>
          </a:p>
        </p:txBody>
      </p:sp>
      <p:pic>
        <p:nvPicPr>
          <p:cNvPr id="7" name="Picture 6" descr="A screenshot of a cell phone&#10;&#10;Description automatically generated">
            <a:extLst>
              <a:ext uri="{FF2B5EF4-FFF2-40B4-BE49-F238E27FC236}">
                <a16:creationId xmlns:a16="http://schemas.microsoft.com/office/drawing/2014/main" id="{14B69802-A789-FA4A-AE38-16791E59705D}"/>
              </a:ext>
            </a:extLst>
          </p:cNvPr>
          <p:cNvPicPr>
            <a:picLocks noChangeAspect="1"/>
          </p:cNvPicPr>
          <p:nvPr/>
        </p:nvPicPr>
        <p:blipFill>
          <a:blip r:embed="rId3"/>
          <a:stretch>
            <a:fillRect/>
          </a:stretch>
        </p:blipFill>
        <p:spPr>
          <a:xfrm>
            <a:off x="4422532" y="2791822"/>
            <a:ext cx="4108824" cy="1991750"/>
          </a:xfrm>
          <a:prstGeom prst="rect">
            <a:avLst/>
          </a:prstGeom>
        </p:spPr>
      </p:pic>
      <p:sp>
        <p:nvSpPr>
          <p:cNvPr id="10" name="TextBox 9">
            <a:extLst>
              <a:ext uri="{FF2B5EF4-FFF2-40B4-BE49-F238E27FC236}">
                <a16:creationId xmlns:a16="http://schemas.microsoft.com/office/drawing/2014/main" id="{7E66C079-AC22-8B49-96C4-A80BADE51175}"/>
              </a:ext>
            </a:extLst>
          </p:cNvPr>
          <p:cNvSpPr txBox="1"/>
          <p:nvPr/>
        </p:nvSpPr>
        <p:spPr>
          <a:xfrm>
            <a:off x="419744" y="3753678"/>
            <a:ext cx="3849329" cy="2055756"/>
          </a:xfrm>
          <a:prstGeom prst="rect">
            <a:avLst/>
          </a:prstGeom>
          <a:noFill/>
        </p:spPr>
        <p:txBody>
          <a:bodyPr wrap="square" rtlCol="0">
            <a:spAutoFit/>
          </a:bodyPr>
          <a:lstStyle/>
          <a:p>
            <a:r>
              <a:rPr lang="en-US" sz="1300" b="1" dirty="0">
                <a:solidFill>
                  <a:srgbClr val="002548"/>
                </a:solidFill>
              </a:rPr>
              <a:t>A potential goldmine</a:t>
            </a:r>
            <a:endParaRPr lang="en-US" sz="1300" dirty="0">
              <a:solidFill>
                <a:srgbClr val="002548"/>
              </a:solidFill>
            </a:endParaRPr>
          </a:p>
          <a:p>
            <a:pPr marL="285750" indent="-285750">
              <a:lnSpc>
                <a:spcPct val="150000"/>
              </a:lnSpc>
              <a:buFont typeface="Arial" panose="020B0604020202020204" pitchFamily="34" charset="0"/>
              <a:buChar char="•"/>
            </a:pPr>
            <a:r>
              <a:rPr lang="en-US" sz="1300" b="1" dirty="0">
                <a:solidFill>
                  <a:srgbClr val="002548"/>
                </a:solidFill>
              </a:rPr>
              <a:t>Web-scraping</a:t>
            </a:r>
            <a:r>
              <a:rPr lang="en-US" sz="1300" dirty="0">
                <a:solidFill>
                  <a:srgbClr val="002548"/>
                </a:solidFill>
              </a:rPr>
              <a:t>: Using the labels provided in the </a:t>
            </a:r>
            <a:r>
              <a:rPr lang="en-US" sz="1300" dirty="0" err="1">
                <a:solidFill>
                  <a:srgbClr val="002548"/>
                </a:solidFill>
              </a:rPr>
              <a:t>mapping.json</a:t>
            </a:r>
            <a:r>
              <a:rPr lang="en-US" sz="1300" dirty="0">
                <a:solidFill>
                  <a:srgbClr val="002548"/>
                </a:solidFill>
              </a:rPr>
              <a:t> file, we could potentially mine many more images to increase our dataset and gain extra performance</a:t>
            </a:r>
          </a:p>
          <a:p>
            <a:pPr marL="285750" indent="-285750">
              <a:lnSpc>
                <a:spcPct val="150000"/>
              </a:lnSpc>
              <a:buFont typeface="Arial" panose="020B0604020202020204" pitchFamily="34" charset="0"/>
              <a:buChar char="•"/>
            </a:pPr>
            <a:r>
              <a:rPr lang="en-US" sz="1300" dirty="0">
                <a:solidFill>
                  <a:srgbClr val="002548"/>
                </a:solidFill>
              </a:rPr>
              <a:t>Caveats: We may grab existing images, these need to be filtered</a:t>
            </a:r>
          </a:p>
        </p:txBody>
      </p:sp>
      <p:cxnSp>
        <p:nvCxnSpPr>
          <p:cNvPr id="13" name="Straight Arrow Connector 12">
            <a:extLst>
              <a:ext uri="{FF2B5EF4-FFF2-40B4-BE49-F238E27FC236}">
                <a16:creationId xmlns:a16="http://schemas.microsoft.com/office/drawing/2014/main" id="{259DA9F1-3F92-454B-88FB-9521ED3DF77F}"/>
              </a:ext>
            </a:extLst>
          </p:cNvPr>
          <p:cNvCxnSpPr>
            <a:cxnSpLocks/>
          </p:cNvCxnSpPr>
          <p:nvPr/>
        </p:nvCxnSpPr>
        <p:spPr>
          <a:xfrm>
            <a:off x="6340638" y="3709174"/>
            <a:ext cx="1785723" cy="141829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8287389C-84E5-DE4E-94E9-0B43C6A8D023}"/>
              </a:ext>
            </a:extLst>
          </p:cNvPr>
          <p:cNvPicPr>
            <a:picLocks noChangeAspect="1"/>
          </p:cNvPicPr>
          <p:nvPr/>
        </p:nvPicPr>
        <p:blipFill>
          <a:blip r:embed="rId4"/>
          <a:stretch>
            <a:fillRect/>
          </a:stretch>
        </p:blipFill>
        <p:spPr>
          <a:xfrm>
            <a:off x="4425028" y="5127472"/>
            <a:ext cx="4305505" cy="275405"/>
          </a:xfrm>
          <a:prstGeom prst="rect">
            <a:avLst/>
          </a:prstGeom>
        </p:spPr>
      </p:pic>
      <p:pic>
        <p:nvPicPr>
          <p:cNvPr id="20" name="Picture 19" descr="A picture containing clock&#10;&#10;Description automatically generated">
            <a:extLst>
              <a:ext uri="{FF2B5EF4-FFF2-40B4-BE49-F238E27FC236}">
                <a16:creationId xmlns:a16="http://schemas.microsoft.com/office/drawing/2014/main" id="{F7D0F96D-7765-604C-960D-E2B4F0A92243}"/>
              </a:ext>
            </a:extLst>
          </p:cNvPr>
          <p:cNvPicPr>
            <a:picLocks noChangeAspect="1"/>
          </p:cNvPicPr>
          <p:nvPr/>
        </p:nvPicPr>
        <p:blipFill>
          <a:blip r:embed="rId5"/>
          <a:stretch>
            <a:fillRect/>
          </a:stretch>
        </p:blipFill>
        <p:spPr>
          <a:xfrm>
            <a:off x="6432700" y="5617426"/>
            <a:ext cx="1447800" cy="685800"/>
          </a:xfrm>
          <a:prstGeom prst="rect">
            <a:avLst/>
          </a:prstGeom>
        </p:spPr>
      </p:pic>
      <p:sp>
        <p:nvSpPr>
          <p:cNvPr id="23" name="TextBox 22">
            <a:extLst>
              <a:ext uri="{FF2B5EF4-FFF2-40B4-BE49-F238E27FC236}">
                <a16:creationId xmlns:a16="http://schemas.microsoft.com/office/drawing/2014/main" id="{408D044F-2C8D-B041-83A4-504F24744462}"/>
              </a:ext>
            </a:extLst>
          </p:cNvPr>
          <p:cNvSpPr txBox="1"/>
          <p:nvPr/>
        </p:nvSpPr>
        <p:spPr>
          <a:xfrm>
            <a:off x="7536428" y="5573182"/>
            <a:ext cx="589935" cy="461665"/>
          </a:xfrm>
          <a:prstGeom prst="rect">
            <a:avLst/>
          </a:prstGeom>
          <a:noFill/>
        </p:spPr>
        <p:txBody>
          <a:bodyPr wrap="square" rtlCol="0">
            <a:spAutoFit/>
          </a:bodyPr>
          <a:lstStyle/>
          <a:p>
            <a:r>
              <a:rPr lang="en-US" sz="2400" b="1" dirty="0">
                <a:solidFill>
                  <a:srgbClr val="C00000"/>
                </a:solidFill>
              </a:rPr>
              <a:t>++</a:t>
            </a:r>
          </a:p>
        </p:txBody>
      </p:sp>
      <p:sp>
        <p:nvSpPr>
          <p:cNvPr id="24" name="TextBox 23">
            <a:extLst>
              <a:ext uri="{FF2B5EF4-FFF2-40B4-BE49-F238E27FC236}">
                <a16:creationId xmlns:a16="http://schemas.microsoft.com/office/drawing/2014/main" id="{985E12FA-EA15-2E48-B4CF-BD75A00A64EF}"/>
              </a:ext>
            </a:extLst>
          </p:cNvPr>
          <p:cNvSpPr txBox="1"/>
          <p:nvPr/>
        </p:nvSpPr>
        <p:spPr>
          <a:xfrm>
            <a:off x="7543217" y="5901334"/>
            <a:ext cx="589935" cy="461665"/>
          </a:xfrm>
          <a:prstGeom prst="rect">
            <a:avLst/>
          </a:prstGeom>
          <a:noFill/>
        </p:spPr>
        <p:txBody>
          <a:bodyPr wrap="square" rtlCol="0">
            <a:spAutoFit/>
          </a:bodyPr>
          <a:lstStyle/>
          <a:p>
            <a:r>
              <a:rPr lang="en-US" sz="2400" b="1" dirty="0">
                <a:solidFill>
                  <a:srgbClr val="C00000"/>
                </a:solidFill>
              </a:rPr>
              <a:t>++</a:t>
            </a:r>
          </a:p>
        </p:txBody>
      </p:sp>
      <p:sp>
        <p:nvSpPr>
          <p:cNvPr id="26" name="TextBox 25">
            <a:extLst>
              <a:ext uri="{FF2B5EF4-FFF2-40B4-BE49-F238E27FC236}">
                <a16:creationId xmlns:a16="http://schemas.microsoft.com/office/drawing/2014/main" id="{C342E970-FE83-8B41-9687-BCEA458F58D8}"/>
              </a:ext>
            </a:extLst>
          </p:cNvPr>
          <p:cNvSpPr txBox="1"/>
          <p:nvPr/>
        </p:nvSpPr>
        <p:spPr>
          <a:xfrm>
            <a:off x="6180048" y="5622305"/>
            <a:ext cx="589935" cy="646331"/>
          </a:xfrm>
          <a:prstGeom prst="rect">
            <a:avLst/>
          </a:prstGeom>
          <a:noFill/>
        </p:spPr>
        <p:txBody>
          <a:bodyPr wrap="square" rtlCol="0">
            <a:spAutoFit/>
          </a:bodyPr>
          <a:lstStyle/>
          <a:p>
            <a:r>
              <a:rPr lang="en-US" sz="3600" b="1" dirty="0">
                <a:solidFill>
                  <a:srgbClr val="C00000"/>
                </a:solidFill>
              </a:rPr>
              <a:t>=</a:t>
            </a:r>
          </a:p>
        </p:txBody>
      </p:sp>
      <p:sp>
        <p:nvSpPr>
          <p:cNvPr id="27" name="Rectangle 26">
            <a:extLst>
              <a:ext uri="{FF2B5EF4-FFF2-40B4-BE49-F238E27FC236}">
                <a16:creationId xmlns:a16="http://schemas.microsoft.com/office/drawing/2014/main" id="{9D7C6760-FFE7-A446-8982-B8C53B1B7208}"/>
              </a:ext>
            </a:extLst>
          </p:cNvPr>
          <p:cNvSpPr/>
          <p:nvPr/>
        </p:nvSpPr>
        <p:spPr>
          <a:xfrm>
            <a:off x="6076335" y="5573182"/>
            <a:ext cx="2256504" cy="730044"/>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6379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Validation &amp; hyper-parameter selection</a:t>
            </a:r>
            <a:endParaRPr lang="en-US" dirty="0"/>
          </a:p>
        </p:txBody>
      </p:sp>
      <p:sp>
        <p:nvSpPr>
          <p:cNvPr id="3" name="Content Placeholder 2"/>
          <p:cNvSpPr>
            <a:spLocks noGrp="1"/>
          </p:cNvSpPr>
          <p:nvPr>
            <p:ph idx="1"/>
          </p:nvPr>
        </p:nvSpPr>
        <p:spPr/>
        <p:txBody>
          <a:bodyPr/>
          <a:lstStyle/>
          <a:p>
            <a:r>
              <a:rPr lang="en-US" dirty="0">
                <a:solidFill>
                  <a:srgbClr val="002548"/>
                </a:solidFill>
              </a:rPr>
              <a:t>80/20</a:t>
            </a:r>
          </a:p>
          <a:p>
            <a:r>
              <a:rPr lang="en-US" dirty="0">
                <a:solidFill>
                  <a:srgbClr val="002548"/>
                </a:solidFill>
              </a:rPr>
              <a:t>Grid search</a:t>
            </a:r>
          </a:p>
          <a:p>
            <a:r>
              <a:rPr lang="en-US" dirty="0">
                <a:solidFill>
                  <a:srgbClr val="002548"/>
                </a:solidFill>
              </a:rPr>
              <a:t>Bayesian approach</a:t>
            </a:r>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2D57303E-C3DE-41E0-B485-EBF13E816213}"/>
              </a:ext>
            </a:extLst>
          </p:cNvPr>
          <p:cNvPicPr>
            <a:picLocks noChangeAspect="1"/>
          </p:cNvPicPr>
          <p:nvPr/>
        </p:nvPicPr>
        <p:blipFill>
          <a:blip r:embed="rId3"/>
          <a:stretch>
            <a:fillRect/>
          </a:stretch>
        </p:blipFill>
        <p:spPr>
          <a:xfrm>
            <a:off x="384907" y="3841636"/>
            <a:ext cx="4557231" cy="2488949"/>
          </a:xfrm>
          <a:prstGeom prst="rect">
            <a:avLst/>
          </a:prstGeom>
        </p:spPr>
      </p:pic>
      <p:pic>
        <p:nvPicPr>
          <p:cNvPr id="7" name="Picture 6">
            <a:extLst>
              <a:ext uri="{FF2B5EF4-FFF2-40B4-BE49-F238E27FC236}">
                <a16:creationId xmlns:a16="http://schemas.microsoft.com/office/drawing/2014/main" id="{82E28D57-CE04-4A8A-A87B-C4A807013BA5}"/>
              </a:ext>
            </a:extLst>
          </p:cNvPr>
          <p:cNvPicPr>
            <a:picLocks noChangeAspect="1"/>
          </p:cNvPicPr>
          <p:nvPr/>
        </p:nvPicPr>
        <p:blipFill>
          <a:blip r:embed="rId4"/>
          <a:stretch>
            <a:fillRect/>
          </a:stretch>
        </p:blipFill>
        <p:spPr>
          <a:xfrm>
            <a:off x="3881549" y="1499124"/>
            <a:ext cx="4805250" cy="2311783"/>
          </a:xfrm>
          <a:prstGeom prst="rect">
            <a:avLst/>
          </a:prstGeom>
        </p:spPr>
      </p:pic>
    </p:spTree>
    <p:extLst>
      <p:ext uri="{BB962C8B-B14F-4D97-AF65-F5344CB8AC3E}">
        <p14:creationId xmlns:p14="http://schemas.microsoft.com/office/powerpoint/2010/main" val="3563641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Approaches for final submission</a:t>
            </a:r>
            <a:endParaRPr lang="en-US"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grpSp>
        <p:nvGrpSpPr>
          <p:cNvPr id="6" name="Group 5">
            <a:extLst>
              <a:ext uri="{FF2B5EF4-FFF2-40B4-BE49-F238E27FC236}">
                <a16:creationId xmlns:a16="http://schemas.microsoft.com/office/drawing/2014/main" id="{0B2C48F5-A313-4BD4-A85F-E03729EF8BDD}"/>
              </a:ext>
            </a:extLst>
          </p:cNvPr>
          <p:cNvGrpSpPr/>
          <p:nvPr/>
        </p:nvGrpSpPr>
        <p:grpSpPr>
          <a:xfrm>
            <a:off x="264697" y="1659322"/>
            <a:ext cx="7883421" cy="1898690"/>
            <a:chOff x="531330" y="668694"/>
            <a:chExt cx="11239871" cy="2655531"/>
          </a:xfrm>
        </p:grpSpPr>
        <p:grpSp>
          <p:nvGrpSpPr>
            <p:cNvPr id="7" name="Group 6">
              <a:extLst>
                <a:ext uri="{FF2B5EF4-FFF2-40B4-BE49-F238E27FC236}">
                  <a16:creationId xmlns:a16="http://schemas.microsoft.com/office/drawing/2014/main" id="{34265588-9236-4B5C-956C-4F6C4DC56CC0}"/>
                </a:ext>
              </a:extLst>
            </p:cNvPr>
            <p:cNvGrpSpPr/>
            <p:nvPr/>
          </p:nvGrpSpPr>
          <p:grpSpPr>
            <a:xfrm>
              <a:off x="531330" y="982344"/>
              <a:ext cx="10559143" cy="1370260"/>
              <a:chOff x="1632856" y="2743869"/>
              <a:chExt cx="10559143" cy="1370260"/>
            </a:xfrm>
          </p:grpSpPr>
          <p:pic>
            <p:nvPicPr>
              <p:cNvPr id="19" name="Picture 18">
                <a:extLst>
                  <a:ext uri="{FF2B5EF4-FFF2-40B4-BE49-F238E27FC236}">
                    <a16:creationId xmlns:a16="http://schemas.microsoft.com/office/drawing/2014/main" id="{A44B2330-2864-4013-9C0F-BCA53F55F28E}"/>
                  </a:ext>
                </a:extLst>
              </p:cNvPr>
              <p:cNvPicPr>
                <a:picLocks noChangeAspect="1"/>
              </p:cNvPicPr>
              <p:nvPr/>
            </p:nvPicPr>
            <p:blipFill rotWithShape="1">
              <a:blip r:embed="rId3"/>
              <a:srcRect l="30842"/>
              <a:stretch/>
            </p:blipFill>
            <p:spPr>
              <a:xfrm>
                <a:off x="3760236" y="2743870"/>
                <a:ext cx="8431763" cy="1370259"/>
              </a:xfrm>
              <a:prstGeom prst="rect">
                <a:avLst/>
              </a:prstGeom>
            </p:spPr>
          </p:pic>
          <p:pic>
            <p:nvPicPr>
              <p:cNvPr id="20" name="Picture 19">
                <a:extLst>
                  <a:ext uri="{FF2B5EF4-FFF2-40B4-BE49-F238E27FC236}">
                    <a16:creationId xmlns:a16="http://schemas.microsoft.com/office/drawing/2014/main" id="{3E4570A5-09ED-4DE4-9DE1-5DB6F7ED0542}"/>
                  </a:ext>
                </a:extLst>
              </p:cNvPr>
              <p:cNvPicPr>
                <a:picLocks noChangeAspect="1"/>
              </p:cNvPicPr>
              <p:nvPr/>
            </p:nvPicPr>
            <p:blipFill rotWithShape="1">
              <a:blip r:embed="rId3"/>
              <a:srcRect r="82551"/>
              <a:stretch/>
            </p:blipFill>
            <p:spPr>
              <a:xfrm>
                <a:off x="1632856" y="2743869"/>
                <a:ext cx="2127380" cy="1370259"/>
              </a:xfrm>
              <a:prstGeom prst="rect">
                <a:avLst/>
              </a:prstGeom>
            </p:spPr>
          </p:pic>
        </p:grpSp>
        <p:sp>
          <p:nvSpPr>
            <p:cNvPr id="8" name="Rectangle: Rounded Corners 7">
              <a:extLst>
                <a:ext uri="{FF2B5EF4-FFF2-40B4-BE49-F238E27FC236}">
                  <a16:creationId xmlns:a16="http://schemas.microsoft.com/office/drawing/2014/main" id="{54BB415D-B79D-4FFF-B49A-AA2A12114096}"/>
                </a:ext>
              </a:extLst>
            </p:cNvPr>
            <p:cNvSpPr/>
            <p:nvPr/>
          </p:nvSpPr>
          <p:spPr>
            <a:xfrm>
              <a:off x="5895975" y="1047750"/>
              <a:ext cx="2705100" cy="1276350"/>
            </a:xfrm>
            <a:prstGeom prst="roundRect">
              <a:avLst/>
            </a:prstGeom>
            <a:solidFill>
              <a:schemeClr val="bg2">
                <a:lumMod val="75000"/>
                <a:alpha val="26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Rounded Corners 8">
              <a:extLst>
                <a:ext uri="{FF2B5EF4-FFF2-40B4-BE49-F238E27FC236}">
                  <a16:creationId xmlns:a16="http://schemas.microsoft.com/office/drawing/2014/main" id="{CB73DE2B-FE5B-49C0-B274-E733BC9FCFFD}"/>
                </a:ext>
              </a:extLst>
            </p:cNvPr>
            <p:cNvSpPr/>
            <p:nvPr/>
          </p:nvSpPr>
          <p:spPr>
            <a:xfrm>
              <a:off x="8963025" y="1047750"/>
              <a:ext cx="2083905" cy="590550"/>
            </a:xfrm>
            <a:prstGeom prst="round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Rounded Corners 9">
              <a:extLst>
                <a:ext uri="{FF2B5EF4-FFF2-40B4-BE49-F238E27FC236}">
                  <a16:creationId xmlns:a16="http://schemas.microsoft.com/office/drawing/2014/main" id="{7AAA5498-98C7-4158-9B41-362CF8778DC8}"/>
                </a:ext>
              </a:extLst>
            </p:cNvPr>
            <p:cNvSpPr/>
            <p:nvPr/>
          </p:nvSpPr>
          <p:spPr>
            <a:xfrm>
              <a:off x="3406577" y="1762053"/>
              <a:ext cx="2083905" cy="590550"/>
            </a:xfrm>
            <a:prstGeom prst="round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7026247D-E9C3-4A8C-B245-B2E3437CC5DB}"/>
                </a:ext>
              </a:extLst>
            </p:cNvPr>
            <p:cNvSpPr txBox="1"/>
            <p:nvPr/>
          </p:nvSpPr>
          <p:spPr>
            <a:xfrm>
              <a:off x="1366050" y="2075604"/>
              <a:ext cx="726609" cy="276999"/>
            </a:xfrm>
            <a:prstGeom prst="rect">
              <a:avLst/>
            </a:prstGeom>
            <a:noFill/>
          </p:spPr>
          <p:txBody>
            <a:bodyPr wrap="none" rtlCol="0">
              <a:spAutoFit/>
            </a:bodyPr>
            <a:lstStyle/>
            <a:p>
              <a:r>
                <a:rPr lang="en-US" sz="1200" dirty="0"/>
                <a:t>2 People</a:t>
              </a:r>
              <a:endParaRPr lang="en-ID" sz="1200" dirty="0"/>
            </a:p>
          </p:txBody>
        </p:sp>
        <p:sp>
          <p:nvSpPr>
            <p:cNvPr id="12" name="TextBox 11">
              <a:extLst>
                <a:ext uri="{FF2B5EF4-FFF2-40B4-BE49-F238E27FC236}">
                  <a16:creationId xmlns:a16="http://schemas.microsoft.com/office/drawing/2014/main" id="{9E403CE2-A31D-4BF9-B8A2-4C52E0B3F353}"/>
                </a:ext>
              </a:extLst>
            </p:cNvPr>
            <p:cNvSpPr txBox="1"/>
            <p:nvPr/>
          </p:nvSpPr>
          <p:spPr>
            <a:xfrm>
              <a:off x="1366050" y="1413229"/>
              <a:ext cx="726609" cy="276999"/>
            </a:xfrm>
            <a:prstGeom prst="rect">
              <a:avLst/>
            </a:prstGeom>
            <a:noFill/>
          </p:spPr>
          <p:txBody>
            <a:bodyPr wrap="none" rtlCol="0">
              <a:spAutoFit/>
            </a:bodyPr>
            <a:lstStyle/>
            <a:p>
              <a:r>
                <a:rPr lang="en-US" sz="1200" dirty="0"/>
                <a:t>3 People</a:t>
              </a:r>
              <a:endParaRPr lang="en-ID" sz="1200" dirty="0"/>
            </a:p>
          </p:txBody>
        </p:sp>
        <p:sp>
          <p:nvSpPr>
            <p:cNvPr id="13" name="Rectangle: Rounded Corners 12">
              <a:extLst>
                <a:ext uri="{FF2B5EF4-FFF2-40B4-BE49-F238E27FC236}">
                  <a16:creationId xmlns:a16="http://schemas.microsoft.com/office/drawing/2014/main" id="{D86E3C70-4A1A-40E6-88E7-167F7741682D}"/>
                </a:ext>
              </a:extLst>
            </p:cNvPr>
            <p:cNvSpPr/>
            <p:nvPr/>
          </p:nvSpPr>
          <p:spPr>
            <a:xfrm>
              <a:off x="2615166" y="2752725"/>
              <a:ext cx="8431763" cy="571500"/>
            </a:xfrm>
            <a:prstGeom prst="roundRect">
              <a:avLst/>
            </a:prstGeom>
            <a:solidFill>
              <a:srgbClr val="464775"/>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Microsoft Teams</a:t>
              </a:r>
              <a:endParaRPr lang="en-ID" dirty="0"/>
            </a:p>
          </p:txBody>
        </p:sp>
        <p:sp>
          <p:nvSpPr>
            <p:cNvPr id="14" name="Arrow: Down 13">
              <a:extLst>
                <a:ext uri="{FF2B5EF4-FFF2-40B4-BE49-F238E27FC236}">
                  <a16:creationId xmlns:a16="http://schemas.microsoft.com/office/drawing/2014/main" id="{D83FFC98-5834-4135-AE3B-F8D9E72F2BC0}"/>
                </a:ext>
              </a:extLst>
            </p:cNvPr>
            <p:cNvSpPr/>
            <p:nvPr/>
          </p:nvSpPr>
          <p:spPr>
            <a:xfrm>
              <a:off x="6874591" y="2375817"/>
              <a:ext cx="247650" cy="353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DE5266BD-E57D-46CD-B70F-349A2FCCAEE4}"/>
                </a:ext>
              </a:extLst>
            </p:cNvPr>
            <p:cNvSpPr/>
            <p:nvPr/>
          </p:nvSpPr>
          <p:spPr>
            <a:xfrm>
              <a:off x="6238349" y="962025"/>
              <a:ext cx="267226" cy="1432842"/>
            </a:xfrm>
            <a:prstGeom prst="roundRect">
              <a:avLst/>
            </a:prstGeom>
            <a:solidFill>
              <a:schemeClr val="accent3">
                <a:alpha val="58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6" name="Rectangle: Rounded Corners 15">
              <a:extLst>
                <a:ext uri="{FF2B5EF4-FFF2-40B4-BE49-F238E27FC236}">
                  <a16:creationId xmlns:a16="http://schemas.microsoft.com/office/drawing/2014/main" id="{39886BF3-043C-4E6A-809C-B28418C5E76F}"/>
                </a:ext>
              </a:extLst>
            </p:cNvPr>
            <p:cNvSpPr/>
            <p:nvPr/>
          </p:nvSpPr>
          <p:spPr>
            <a:xfrm>
              <a:off x="7954117" y="982344"/>
              <a:ext cx="267226" cy="1432842"/>
            </a:xfrm>
            <a:prstGeom prst="roundRect">
              <a:avLst/>
            </a:prstGeom>
            <a:solidFill>
              <a:schemeClr val="accent3">
                <a:alpha val="58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7" name="Rectangle: Rounded Corners 16">
              <a:extLst>
                <a:ext uri="{FF2B5EF4-FFF2-40B4-BE49-F238E27FC236}">
                  <a16:creationId xmlns:a16="http://schemas.microsoft.com/office/drawing/2014/main" id="{3F4C99AD-C563-40AC-8026-221EAF278B75}"/>
                </a:ext>
              </a:extLst>
            </p:cNvPr>
            <p:cNvSpPr/>
            <p:nvPr/>
          </p:nvSpPr>
          <p:spPr>
            <a:xfrm rot="5400000">
              <a:off x="9144630" y="563290"/>
              <a:ext cx="267226" cy="478033"/>
            </a:xfrm>
            <a:prstGeom prst="roundRect">
              <a:avLst/>
            </a:prstGeom>
            <a:solidFill>
              <a:schemeClr val="bg2">
                <a:lumMod val="75000"/>
                <a:alpha val="3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a:p>
          </p:txBody>
        </p:sp>
        <p:sp>
          <p:nvSpPr>
            <p:cNvPr id="18" name="TextBox 17">
              <a:extLst>
                <a:ext uri="{FF2B5EF4-FFF2-40B4-BE49-F238E27FC236}">
                  <a16:creationId xmlns:a16="http://schemas.microsoft.com/office/drawing/2014/main" id="{BCB84A7A-52DE-4200-919F-558F2C214CFF}"/>
                </a:ext>
              </a:extLst>
            </p:cNvPr>
            <p:cNvSpPr txBox="1"/>
            <p:nvPr/>
          </p:nvSpPr>
          <p:spPr>
            <a:xfrm>
              <a:off x="9497437" y="679241"/>
              <a:ext cx="2273764" cy="276999"/>
            </a:xfrm>
            <a:prstGeom prst="rect">
              <a:avLst/>
            </a:prstGeom>
            <a:noFill/>
          </p:spPr>
          <p:txBody>
            <a:bodyPr wrap="none" rtlCol="0">
              <a:spAutoFit/>
            </a:bodyPr>
            <a:lstStyle/>
            <a:p>
              <a:r>
                <a:rPr lang="en-US" sz="1200" dirty="0"/>
                <a:t>Conference call for work progress</a:t>
              </a:r>
              <a:endParaRPr lang="en-ID" sz="1200" dirty="0"/>
            </a:p>
          </p:txBody>
        </p:sp>
      </p:grpSp>
      <p:sp>
        <p:nvSpPr>
          <p:cNvPr id="53" name="Arrow: Down 52">
            <a:extLst>
              <a:ext uri="{FF2B5EF4-FFF2-40B4-BE49-F238E27FC236}">
                <a16:creationId xmlns:a16="http://schemas.microsoft.com/office/drawing/2014/main" id="{FABF55E3-F268-4E87-A5CE-68A7F74DC4DA}"/>
              </a:ext>
            </a:extLst>
          </p:cNvPr>
          <p:cNvSpPr/>
          <p:nvPr/>
        </p:nvSpPr>
        <p:spPr>
          <a:xfrm>
            <a:off x="4768051" y="3574609"/>
            <a:ext cx="172115" cy="2528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0" name="Group 79">
            <a:extLst>
              <a:ext uri="{FF2B5EF4-FFF2-40B4-BE49-F238E27FC236}">
                <a16:creationId xmlns:a16="http://schemas.microsoft.com/office/drawing/2014/main" id="{10524345-0A10-4EE3-9395-744D4F22C10F}"/>
              </a:ext>
            </a:extLst>
          </p:cNvPr>
          <p:cNvGrpSpPr/>
          <p:nvPr/>
        </p:nvGrpSpPr>
        <p:grpSpPr>
          <a:xfrm>
            <a:off x="20326" y="3994693"/>
            <a:ext cx="9132893" cy="2648119"/>
            <a:chOff x="96161" y="3930668"/>
            <a:chExt cx="9301526" cy="2758699"/>
          </a:xfrm>
        </p:grpSpPr>
        <p:sp>
          <p:nvSpPr>
            <p:cNvPr id="55" name="Rectangle: Rounded Corners 54">
              <a:extLst>
                <a:ext uri="{FF2B5EF4-FFF2-40B4-BE49-F238E27FC236}">
                  <a16:creationId xmlns:a16="http://schemas.microsoft.com/office/drawing/2014/main" id="{EE8B04A3-83AA-432E-BBEC-A3CEAFEE4254}"/>
                </a:ext>
              </a:extLst>
            </p:cNvPr>
            <p:cNvSpPr/>
            <p:nvPr/>
          </p:nvSpPr>
          <p:spPr>
            <a:xfrm>
              <a:off x="96161" y="3943031"/>
              <a:ext cx="9265122" cy="2733604"/>
            </a:xfrm>
            <a:prstGeom prst="roundRect">
              <a:avLst>
                <a:gd name="adj" fmla="val 666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100">
                <a:solidFill>
                  <a:srgbClr val="002548"/>
                </a:solidFill>
              </a:endParaRPr>
            </a:p>
          </p:txBody>
        </p:sp>
        <p:sp>
          <p:nvSpPr>
            <p:cNvPr id="56" name="TextBox 55">
              <a:extLst>
                <a:ext uri="{FF2B5EF4-FFF2-40B4-BE49-F238E27FC236}">
                  <a16:creationId xmlns:a16="http://schemas.microsoft.com/office/drawing/2014/main" id="{6ACC8F6E-35C2-443A-9555-EE4E8D721C79}"/>
                </a:ext>
              </a:extLst>
            </p:cNvPr>
            <p:cNvSpPr txBox="1"/>
            <p:nvPr/>
          </p:nvSpPr>
          <p:spPr>
            <a:xfrm>
              <a:off x="230495" y="4185764"/>
              <a:ext cx="2019300" cy="1154264"/>
            </a:xfrm>
            <a:prstGeom prst="rect">
              <a:avLst/>
            </a:prstGeom>
            <a:noFill/>
          </p:spPr>
          <p:txBody>
            <a:bodyPr wrap="square" lIns="36000" rtlCol="0">
              <a:spAutoFit/>
            </a:bodyPr>
            <a:lstStyle/>
            <a:p>
              <a:pPr marL="285750" indent="-285750">
                <a:buFont typeface="Arial" panose="020B0604020202020204" pitchFamily="34" charset="0"/>
                <a:buChar char="•"/>
              </a:pPr>
              <a:r>
                <a:rPr lang="en-US" sz="1100" dirty="0">
                  <a:solidFill>
                    <a:srgbClr val="002548"/>
                  </a:solidFill>
                </a:rPr>
                <a:t>Search for options and possible outcome</a:t>
              </a:r>
            </a:p>
            <a:p>
              <a:pPr marL="285750" indent="-285750">
                <a:buFont typeface="Arial" panose="020B0604020202020204" pitchFamily="34" charset="0"/>
                <a:buChar char="•"/>
              </a:pPr>
              <a:r>
                <a:rPr lang="en-US" sz="1100" dirty="0">
                  <a:solidFill>
                    <a:srgbClr val="002548"/>
                  </a:solidFill>
                </a:rPr>
                <a:t>Work on options</a:t>
              </a:r>
            </a:p>
            <a:p>
              <a:pPr marL="285750" indent="-285750">
                <a:buFont typeface="Arial" panose="020B0604020202020204" pitchFamily="34" charset="0"/>
                <a:buChar char="•"/>
              </a:pPr>
              <a:r>
                <a:rPr lang="en-US" sz="1100" dirty="0">
                  <a:solidFill>
                    <a:srgbClr val="002548"/>
                  </a:solidFill>
                </a:rPr>
                <a:t>Use best option and eliminates others.</a:t>
              </a:r>
            </a:p>
            <a:p>
              <a:pPr marL="285750" indent="-285750">
                <a:buFont typeface="Arial" panose="020B0604020202020204" pitchFamily="34" charset="0"/>
                <a:buChar char="•"/>
              </a:pPr>
              <a:endParaRPr lang="en-ID" sz="1100" dirty="0">
                <a:solidFill>
                  <a:srgbClr val="002548"/>
                </a:solidFill>
              </a:endParaRPr>
            </a:p>
          </p:txBody>
        </p:sp>
        <p:sp>
          <p:nvSpPr>
            <p:cNvPr id="57" name="Rectangle: Rounded Corners 56">
              <a:extLst>
                <a:ext uri="{FF2B5EF4-FFF2-40B4-BE49-F238E27FC236}">
                  <a16:creationId xmlns:a16="http://schemas.microsoft.com/office/drawing/2014/main" id="{56E70C27-3B07-4C8C-9B9C-3FF6F212BAD7}"/>
                </a:ext>
              </a:extLst>
            </p:cNvPr>
            <p:cNvSpPr/>
            <p:nvPr/>
          </p:nvSpPr>
          <p:spPr>
            <a:xfrm flipH="1">
              <a:off x="2103497" y="3943031"/>
              <a:ext cx="45719" cy="27336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sz="1400">
                <a:solidFill>
                  <a:srgbClr val="002548"/>
                </a:solidFill>
              </a:endParaRPr>
            </a:p>
          </p:txBody>
        </p:sp>
        <p:sp>
          <p:nvSpPr>
            <p:cNvPr id="58" name="Rectangle: Rounded Corners 57">
              <a:extLst>
                <a:ext uri="{FF2B5EF4-FFF2-40B4-BE49-F238E27FC236}">
                  <a16:creationId xmlns:a16="http://schemas.microsoft.com/office/drawing/2014/main" id="{E16B3D6D-F6D2-42A0-879F-AB733834711B}"/>
                </a:ext>
              </a:extLst>
            </p:cNvPr>
            <p:cNvSpPr/>
            <p:nvPr/>
          </p:nvSpPr>
          <p:spPr>
            <a:xfrm>
              <a:off x="2249795" y="4185764"/>
              <a:ext cx="1280546" cy="455611"/>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2548"/>
                  </a:solidFill>
                </a:rPr>
                <a:t>Build own model</a:t>
              </a:r>
              <a:endParaRPr lang="en-ID" sz="1000" dirty="0">
                <a:solidFill>
                  <a:srgbClr val="002548"/>
                </a:solidFill>
              </a:endParaRPr>
            </a:p>
          </p:txBody>
        </p:sp>
        <p:sp>
          <p:nvSpPr>
            <p:cNvPr id="59" name="Rectangle: Rounded Corners 58">
              <a:extLst>
                <a:ext uri="{FF2B5EF4-FFF2-40B4-BE49-F238E27FC236}">
                  <a16:creationId xmlns:a16="http://schemas.microsoft.com/office/drawing/2014/main" id="{AAF9F744-209B-4F3E-91D7-E78222669A7C}"/>
                </a:ext>
              </a:extLst>
            </p:cNvPr>
            <p:cNvSpPr/>
            <p:nvPr/>
          </p:nvSpPr>
          <p:spPr>
            <a:xfrm>
              <a:off x="2249795" y="4914652"/>
              <a:ext cx="1280546" cy="455611"/>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2548"/>
                  </a:solidFill>
                </a:rPr>
                <a:t>Utilize pretrained model</a:t>
              </a:r>
              <a:endParaRPr lang="en-ID" sz="1000" dirty="0">
                <a:solidFill>
                  <a:srgbClr val="002548"/>
                </a:solidFill>
              </a:endParaRPr>
            </a:p>
          </p:txBody>
        </p:sp>
        <p:sp>
          <p:nvSpPr>
            <p:cNvPr id="60" name="TextBox 59">
              <a:extLst>
                <a:ext uri="{FF2B5EF4-FFF2-40B4-BE49-F238E27FC236}">
                  <a16:creationId xmlns:a16="http://schemas.microsoft.com/office/drawing/2014/main" id="{C93B6547-8DCC-4C32-8010-E30931E861FC}"/>
                </a:ext>
              </a:extLst>
            </p:cNvPr>
            <p:cNvSpPr txBox="1"/>
            <p:nvPr/>
          </p:nvSpPr>
          <p:spPr>
            <a:xfrm>
              <a:off x="230495" y="5370263"/>
              <a:ext cx="2019300" cy="1154264"/>
            </a:xfrm>
            <a:prstGeom prst="rect">
              <a:avLst/>
            </a:prstGeom>
            <a:noFill/>
          </p:spPr>
          <p:txBody>
            <a:bodyPr wrap="square" lIns="36000" rtlCol="0">
              <a:spAutoFit/>
            </a:bodyPr>
            <a:lstStyle/>
            <a:p>
              <a:pPr marL="285750" indent="-285750">
                <a:buFont typeface="Arial" panose="020B0604020202020204" pitchFamily="34" charset="0"/>
                <a:buChar char="•"/>
              </a:pPr>
              <a:r>
                <a:rPr lang="en-US" sz="1100" dirty="0">
                  <a:solidFill>
                    <a:srgbClr val="002548"/>
                  </a:solidFill>
                </a:rPr>
                <a:t>Time constraint</a:t>
              </a:r>
            </a:p>
            <a:p>
              <a:pPr marL="285750" indent="-285750">
                <a:buFont typeface="Arial" panose="020B0604020202020204" pitchFamily="34" charset="0"/>
                <a:buChar char="•"/>
              </a:pPr>
              <a:r>
                <a:rPr lang="en-US" sz="1100" dirty="0">
                  <a:solidFill>
                    <a:srgbClr val="002548"/>
                  </a:solidFill>
                </a:rPr>
                <a:t>Computational Resources</a:t>
              </a:r>
            </a:p>
            <a:p>
              <a:pPr marL="285750" indent="-285750">
                <a:buFont typeface="Arial" panose="020B0604020202020204" pitchFamily="34" charset="0"/>
                <a:buChar char="•"/>
              </a:pPr>
              <a:r>
                <a:rPr lang="en-US" sz="1100" dirty="0">
                  <a:solidFill>
                    <a:srgbClr val="002548"/>
                  </a:solidFill>
                </a:rPr>
                <a:t>Time difference</a:t>
              </a:r>
            </a:p>
            <a:p>
              <a:pPr marL="285750" indent="-285750">
                <a:buFont typeface="Arial" panose="020B0604020202020204" pitchFamily="34" charset="0"/>
                <a:buChar char="•"/>
              </a:pPr>
              <a:r>
                <a:rPr lang="en-US" sz="1100" dirty="0">
                  <a:solidFill>
                    <a:srgbClr val="002548"/>
                  </a:solidFill>
                </a:rPr>
                <a:t>Information availability </a:t>
              </a:r>
            </a:p>
            <a:p>
              <a:pPr marL="285750" indent="-285750">
                <a:buFont typeface="Arial" panose="020B0604020202020204" pitchFamily="34" charset="0"/>
                <a:buChar char="•"/>
              </a:pPr>
              <a:endParaRPr lang="en-ID" sz="1100" dirty="0">
                <a:solidFill>
                  <a:srgbClr val="002548"/>
                </a:solidFill>
              </a:endParaRPr>
            </a:p>
          </p:txBody>
        </p:sp>
        <p:sp>
          <p:nvSpPr>
            <p:cNvPr id="61" name="TextBox 60">
              <a:extLst>
                <a:ext uri="{FF2B5EF4-FFF2-40B4-BE49-F238E27FC236}">
                  <a16:creationId xmlns:a16="http://schemas.microsoft.com/office/drawing/2014/main" id="{6E205FCC-676F-4E76-B12A-4BB354E485BD}"/>
                </a:ext>
              </a:extLst>
            </p:cNvPr>
            <p:cNvSpPr txBox="1"/>
            <p:nvPr/>
          </p:nvSpPr>
          <p:spPr>
            <a:xfrm>
              <a:off x="2249795" y="5510802"/>
              <a:ext cx="1472952" cy="977918"/>
            </a:xfrm>
            <a:prstGeom prst="rect">
              <a:avLst/>
            </a:prstGeom>
            <a:noFill/>
          </p:spPr>
          <p:txBody>
            <a:bodyPr wrap="square" rtlCol="0">
              <a:spAutoFit/>
            </a:bodyPr>
            <a:lstStyle/>
            <a:p>
              <a:r>
                <a:rPr lang="en-US" sz="1100" dirty="0">
                  <a:solidFill>
                    <a:srgbClr val="002548"/>
                  </a:solidFill>
                </a:rPr>
                <a:t>Using pretrained from </a:t>
              </a:r>
              <a:r>
                <a:rPr lang="en-US" sz="1100" dirty="0" err="1">
                  <a:solidFill>
                    <a:srgbClr val="002548"/>
                  </a:solidFill>
                </a:rPr>
                <a:t>pytorch</a:t>
              </a:r>
              <a:r>
                <a:rPr lang="en-US" sz="1100" dirty="0">
                  <a:solidFill>
                    <a:srgbClr val="002548"/>
                  </a:solidFill>
                </a:rPr>
                <a:t> will benefit us more based on those aspects</a:t>
              </a:r>
              <a:endParaRPr lang="en-ID" sz="1100" dirty="0">
                <a:solidFill>
                  <a:srgbClr val="002548"/>
                </a:solidFill>
              </a:endParaRPr>
            </a:p>
          </p:txBody>
        </p:sp>
        <p:sp>
          <p:nvSpPr>
            <p:cNvPr id="62" name="Rectangle: Rounded Corners 61">
              <a:extLst>
                <a:ext uri="{FF2B5EF4-FFF2-40B4-BE49-F238E27FC236}">
                  <a16:creationId xmlns:a16="http://schemas.microsoft.com/office/drawing/2014/main" id="{99C27F8E-24E2-4BC6-A1AC-87FDAF72BD3C}"/>
                </a:ext>
              </a:extLst>
            </p:cNvPr>
            <p:cNvSpPr/>
            <p:nvPr/>
          </p:nvSpPr>
          <p:spPr>
            <a:xfrm flipH="1">
              <a:off x="3699578" y="3943031"/>
              <a:ext cx="45719" cy="27336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sz="1400">
                <a:solidFill>
                  <a:srgbClr val="002548"/>
                </a:solidFill>
              </a:endParaRPr>
            </a:p>
          </p:txBody>
        </p:sp>
        <p:sp>
          <p:nvSpPr>
            <p:cNvPr id="63" name="Rectangle: Rounded Corners 62">
              <a:extLst>
                <a:ext uri="{FF2B5EF4-FFF2-40B4-BE49-F238E27FC236}">
                  <a16:creationId xmlns:a16="http://schemas.microsoft.com/office/drawing/2014/main" id="{FB6FEB59-B2BD-46DE-BCED-0AA8B40E5F8C}"/>
                </a:ext>
              </a:extLst>
            </p:cNvPr>
            <p:cNvSpPr/>
            <p:nvPr/>
          </p:nvSpPr>
          <p:spPr>
            <a:xfrm>
              <a:off x="3878799" y="4086861"/>
              <a:ext cx="1393362"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VGG19</a:t>
              </a:r>
              <a:endParaRPr lang="en-ID" sz="1100" dirty="0">
                <a:solidFill>
                  <a:srgbClr val="002548"/>
                </a:solidFill>
              </a:endParaRPr>
            </a:p>
          </p:txBody>
        </p:sp>
        <p:sp>
          <p:nvSpPr>
            <p:cNvPr id="64" name="Rectangle: Rounded Corners 63">
              <a:extLst>
                <a:ext uri="{FF2B5EF4-FFF2-40B4-BE49-F238E27FC236}">
                  <a16:creationId xmlns:a16="http://schemas.microsoft.com/office/drawing/2014/main" id="{19B4B93E-6E42-4B1E-B373-CD544E450E86}"/>
                </a:ext>
              </a:extLst>
            </p:cNvPr>
            <p:cNvSpPr/>
            <p:nvPr/>
          </p:nvSpPr>
          <p:spPr>
            <a:xfrm>
              <a:off x="3878800" y="4843173"/>
              <a:ext cx="1385199"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Densenet121</a:t>
              </a:r>
              <a:endParaRPr lang="en-ID" sz="1100" dirty="0">
                <a:solidFill>
                  <a:srgbClr val="002548"/>
                </a:solidFill>
              </a:endParaRPr>
            </a:p>
          </p:txBody>
        </p:sp>
        <p:sp>
          <p:nvSpPr>
            <p:cNvPr id="65" name="Cross 64">
              <a:extLst>
                <a:ext uri="{FF2B5EF4-FFF2-40B4-BE49-F238E27FC236}">
                  <a16:creationId xmlns:a16="http://schemas.microsoft.com/office/drawing/2014/main" id="{774F2CAC-BA8F-4EE5-AD7D-2027516C1ACD}"/>
                </a:ext>
              </a:extLst>
            </p:cNvPr>
            <p:cNvSpPr/>
            <p:nvPr/>
          </p:nvSpPr>
          <p:spPr>
            <a:xfrm rot="2555053">
              <a:off x="2550655" y="4054584"/>
              <a:ext cx="678825" cy="678825"/>
            </a:xfrm>
            <a:prstGeom prst="plus">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solidFill>
                  <a:srgbClr val="002548"/>
                </a:solidFill>
              </a:endParaRPr>
            </a:p>
          </p:txBody>
        </p:sp>
        <p:sp>
          <p:nvSpPr>
            <p:cNvPr id="66" name="Rectangle: Rounded Corners 65">
              <a:extLst>
                <a:ext uri="{FF2B5EF4-FFF2-40B4-BE49-F238E27FC236}">
                  <a16:creationId xmlns:a16="http://schemas.microsoft.com/office/drawing/2014/main" id="{38A2AFBB-389F-4ACF-9021-241E60AE49D1}"/>
                </a:ext>
              </a:extLst>
            </p:cNvPr>
            <p:cNvSpPr/>
            <p:nvPr/>
          </p:nvSpPr>
          <p:spPr>
            <a:xfrm>
              <a:off x="3869275" y="5205750"/>
              <a:ext cx="1377628"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Resnet34</a:t>
              </a:r>
              <a:endParaRPr lang="en-ID" sz="1100" dirty="0">
                <a:solidFill>
                  <a:srgbClr val="002548"/>
                </a:solidFill>
              </a:endParaRPr>
            </a:p>
          </p:txBody>
        </p:sp>
        <p:sp>
          <p:nvSpPr>
            <p:cNvPr id="67" name="Rectangle: Rounded Corners 66">
              <a:extLst>
                <a:ext uri="{FF2B5EF4-FFF2-40B4-BE49-F238E27FC236}">
                  <a16:creationId xmlns:a16="http://schemas.microsoft.com/office/drawing/2014/main" id="{DF9696E2-69B7-4240-AF47-70B18D8A4991}"/>
                </a:ext>
              </a:extLst>
            </p:cNvPr>
            <p:cNvSpPr/>
            <p:nvPr/>
          </p:nvSpPr>
          <p:spPr>
            <a:xfrm>
              <a:off x="3863473" y="5612084"/>
              <a:ext cx="1400525"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resnext50_32x4d</a:t>
              </a:r>
              <a:endParaRPr lang="en-ID" sz="1100" dirty="0">
                <a:solidFill>
                  <a:srgbClr val="002548"/>
                </a:solidFill>
              </a:endParaRPr>
            </a:p>
          </p:txBody>
        </p:sp>
        <p:sp>
          <p:nvSpPr>
            <p:cNvPr id="68" name="Rectangle: Rounded Corners 67">
              <a:extLst>
                <a:ext uri="{FF2B5EF4-FFF2-40B4-BE49-F238E27FC236}">
                  <a16:creationId xmlns:a16="http://schemas.microsoft.com/office/drawing/2014/main" id="{2EE6A0C1-9BAC-439D-8EF7-5BD516ED1744}"/>
                </a:ext>
              </a:extLst>
            </p:cNvPr>
            <p:cNvSpPr/>
            <p:nvPr/>
          </p:nvSpPr>
          <p:spPr>
            <a:xfrm>
              <a:off x="3867097" y="5967112"/>
              <a:ext cx="1396900"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resnet152</a:t>
              </a:r>
              <a:endParaRPr lang="en-ID" sz="1100" dirty="0">
                <a:solidFill>
                  <a:srgbClr val="002548"/>
                </a:solidFill>
              </a:endParaRPr>
            </a:p>
          </p:txBody>
        </p:sp>
        <p:sp>
          <p:nvSpPr>
            <p:cNvPr id="69" name="Rectangle: Rounded Corners 68">
              <a:extLst>
                <a:ext uri="{FF2B5EF4-FFF2-40B4-BE49-F238E27FC236}">
                  <a16:creationId xmlns:a16="http://schemas.microsoft.com/office/drawing/2014/main" id="{44092A05-5A3E-4184-8DDC-2ABE93587178}"/>
                </a:ext>
              </a:extLst>
            </p:cNvPr>
            <p:cNvSpPr/>
            <p:nvPr/>
          </p:nvSpPr>
          <p:spPr>
            <a:xfrm>
              <a:off x="3867098" y="6326044"/>
              <a:ext cx="1396899"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wide_resnet101_2</a:t>
              </a:r>
              <a:endParaRPr lang="en-ID" sz="1100" dirty="0">
                <a:solidFill>
                  <a:srgbClr val="002548"/>
                </a:solidFill>
              </a:endParaRPr>
            </a:p>
          </p:txBody>
        </p:sp>
        <p:sp>
          <p:nvSpPr>
            <p:cNvPr id="70" name="Rectangle: Rounded Corners 69">
              <a:extLst>
                <a:ext uri="{FF2B5EF4-FFF2-40B4-BE49-F238E27FC236}">
                  <a16:creationId xmlns:a16="http://schemas.microsoft.com/office/drawing/2014/main" id="{257AB048-3DC8-41D3-935C-41013CDF323A}"/>
                </a:ext>
              </a:extLst>
            </p:cNvPr>
            <p:cNvSpPr/>
            <p:nvPr/>
          </p:nvSpPr>
          <p:spPr>
            <a:xfrm flipH="1">
              <a:off x="5375732" y="3930668"/>
              <a:ext cx="45719" cy="27336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sz="1400">
                <a:solidFill>
                  <a:srgbClr val="002548"/>
                </a:solidFill>
              </a:endParaRPr>
            </a:p>
          </p:txBody>
        </p:sp>
        <p:sp>
          <p:nvSpPr>
            <p:cNvPr id="71" name="TextBox 70">
              <a:extLst>
                <a:ext uri="{FF2B5EF4-FFF2-40B4-BE49-F238E27FC236}">
                  <a16:creationId xmlns:a16="http://schemas.microsoft.com/office/drawing/2014/main" id="{D73CCEC0-CBC7-4D17-B231-ED5F9F12F5BD}"/>
                </a:ext>
              </a:extLst>
            </p:cNvPr>
            <p:cNvSpPr txBox="1"/>
            <p:nvPr/>
          </p:nvSpPr>
          <p:spPr>
            <a:xfrm>
              <a:off x="5466545" y="4171282"/>
              <a:ext cx="2019300" cy="2388684"/>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rgbClr val="002548"/>
                  </a:solidFill>
                </a:rPr>
                <a:t>Fine tuning with same hyper parameters </a:t>
              </a:r>
            </a:p>
            <a:p>
              <a:pPr marL="285750" indent="-285750">
                <a:buFont typeface="Arial" panose="020B0604020202020204" pitchFamily="34" charset="0"/>
                <a:buChar char="•"/>
              </a:pPr>
              <a:r>
                <a:rPr lang="en-US" sz="1100" dirty="0">
                  <a:solidFill>
                    <a:srgbClr val="002548"/>
                  </a:solidFill>
                </a:rPr>
                <a:t>Grid search on hyper parameters</a:t>
              </a:r>
            </a:p>
            <a:p>
              <a:pPr marL="285750" indent="-285750">
                <a:buFont typeface="Arial" panose="020B0604020202020204" pitchFamily="34" charset="0"/>
                <a:buChar char="•"/>
              </a:pPr>
              <a:r>
                <a:rPr lang="en-US" sz="1100" dirty="0">
                  <a:solidFill>
                    <a:srgbClr val="002548"/>
                  </a:solidFill>
                </a:rPr>
                <a:t>Analysis possible mode behavior with current input and model architecture</a:t>
              </a:r>
            </a:p>
            <a:p>
              <a:pPr marL="285750" indent="-285750">
                <a:buFont typeface="Arial" panose="020B0604020202020204" pitchFamily="34" charset="0"/>
                <a:buChar char="•"/>
              </a:pPr>
              <a:r>
                <a:rPr lang="en-US" sz="1100" dirty="0">
                  <a:solidFill>
                    <a:srgbClr val="002548"/>
                  </a:solidFill>
                </a:rPr>
                <a:t>Perform prediction </a:t>
              </a:r>
            </a:p>
            <a:p>
              <a:pPr marL="285750" indent="-285750">
                <a:buFont typeface="Arial" panose="020B0604020202020204" pitchFamily="34" charset="0"/>
                <a:buChar char="•"/>
              </a:pPr>
              <a:r>
                <a:rPr lang="en-US" sz="1100" dirty="0">
                  <a:solidFill>
                    <a:srgbClr val="002548"/>
                  </a:solidFill>
                </a:rPr>
                <a:t>Search for best hyper parameters</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endParaRPr lang="en-US" sz="1100" dirty="0">
                <a:solidFill>
                  <a:srgbClr val="002548"/>
                </a:solidFill>
              </a:endParaRPr>
            </a:p>
          </p:txBody>
        </p:sp>
        <p:sp>
          <p:nvSpPr>
            <p:cNvPr id="72" name="Rectangle: Rounded Corners 71">
              <a:extLst>
                <a:ext uri="{FF2B5EF4-FFF2-40B4-BE49-F238E27FC236}">
                  <a16:creationId xmlns:a16="http://schemas.microsoft.com/office/drawing/2014/main" id="{62A55F71-0328-405B-8073-FFCF30E3C5FD}"/>
                </a:ext>
              </a:extLst>
            </p:cNvPr>
            <p:cNvSpPr/>
            <p:nvPr/>
          </p:nvSpPr>
          <p:spPr>
            <a:xfrm flipH="1">
              <a:off x="7393446" y="3930668"/>
              <a:ext cx="45719" cy="273360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D" sz="1400">
                <a:solidFill>
                  <a:srgbClr val="002548"/>
                </a:solidFill>
              </a:endParaRPr>
            </a:p>
          </p:txBody>
        </p:sp>
        <p:sp>
          <p:nvSpPr>
            <p:cNvPr id="73" name="Rectangle: Rounded Corners 72">
              <a:extLst>
                <a:ext uri="{FF2B5EF4-FFF2-40B4-BE49-F238E27FC236}">
                  <a16:creationId xmlns:a16="http://schemas.microsoft.com/office/drawing/2014/main" id="{5EC14015-C959-425D-959E-DC1713E5397A}"/>
                </a:ext>
              </a:extLst>
            </p:cNvPr>
            <p:cNvSpPr/>
            <p:nvPr/>
          </p:nvSpPr>
          <p:spPr>
            <a:xfrm>
              <a:off x="3870635" y="4470350"/>
              <a:ext cx="1393362"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Resnet18</a:t>
              </a:r>
              <a:endParaRPr lang="en-ID" sz="1100" dirty="0">
                <a:solidFill>
                  <a:srgbClr val="002548"/>
                </a:solidFill>
              </a:endParaRPr>
            </a:p>
          </p:txBody>
        </p:sp>
        <p:sp>
          <p:nvSpPr>
            <p:cNvPr id="74" name="Rectangle: Rounded Corners 73">
              <a:extLst>
                <a:ext uri="{FF2B5EF4-FFF2-40B4-BE49-F238E27FC236}">
                  <a16:creationId xmlns:a16="http://schemas.microsoft.com/office/drawing/2014/main" id="{E4A0AE57-1A86-4E5D-A1BC-C54FD1406B61}"/>
                </a:ext>
              </a:extLst>
            </p:cNvPr>
            <p:cNvSpPr/>
            <p:nvPr/>
          </p:nvSpPr>
          <p:spPr>
            <a:xfrm>
              <a:off x="7641712" y="4216073"/>
              <a:ext cx="1525291"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wide_resnet101_2</a:t>
              </a:r>
              <a:endParaRPr lang="en-ID" sz="1100" dirty="0">
                <a:solidFill>
                  <a:srgbClr val="002548"/>
                </a:solidFill>
              </a:endParaRPr>
            </a:p>
          </p:txBody>
        </p:sp>
        <p:sp>
          <p:nvSpPr>
            <p:cNvPr id="75" name="Arrow: Down 74">
              <a:extLst>
                <a:ext uri="{FF2B5EF4-FFF2-40B4-BE49-F238E27FC236}">
                  <a16:creationId xmlns:a16="http://schemas.microsoft.com/office/drawing/2014/main" id="{C357E466-6170-4ACC-AF2A-CD525A86A014}"/>
                </a:ext>
              </a:extLst>
            </p:cNvPr>
            <p:cNvSpPr/>
            <p:nvPr/>
          </p:nvSpPr>
          <p:spPr>
            <a:xfrm rot="10800000">
              <a:off x="8295959" y="4519453"/>
              <a:ext cx="247650" cy="353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solidFill>
                  <a:srgbClr val="002548"/>
                </a:solidFill>
              </a:endParaRPr>
            </a:p>
          </p:txBody>
        </p:sp>
        <p:sp>
          <p:nvSpPr>
            <p:cNvPr id="76" name="TextBox 75">
              <a:extLst>
                <a:ext uri="{FF2B5EF4-FFF2-40B4-BE49-F238E27FC236}">
                  <a16:creationId xmlns:a16="http://schemas.microsoft.com/office/drawing/2014/main" id="{7AB55F26-3A95-4402-AE3D-2E2D542EB55E}"/>
                </a:ext>
              </a:extLst>
            </p:cNvPr>
            <p:cNvSpPr txBox="1"/>
            <p:nvPr/>
          </p:nvSpPr>
          <p:spPr>
            <a:xfrm>
              <a:off x="7561918" y="4852751"/>
              <a:ext cx="1835769" cy="448880"/>
            </a:xfrm>
            <a:prstGeom prst="rect">
              <a:avLst/>
            </a:prstGeom>
            <a:noFill/>
          </p:spPr>
          <p:txBody>
            <a:bodyPr wrap="square" rtlCol="0">
              <a:spAutoFit/>
            </a:bodyPr>
            <a:lstStyle/>
            <a:p>
              <a:r>
                <a:rPr lang="en-US" sz="1100" dirty="0">
                  <a:solidFill>
                    <a:srgbClr val="002548"/>
                  </a:solidFill>
                </a:rPr>
                <a:t>tweak hyper parameters </a:t>
              </a:r>
            </a:p>
            <a:p>
              <a:pPr marL="285750" indent="-285750">
                <a:buFont typeface="Arial" panose="020B0604020202020204" pitchFamily="34" charset="0"/>
                <a:buChar char="•"/>
              </a:pPr>
              <a:endParaRPr lang="en-US" sz="1100" dirty="0">
                <a:solidFill>
                  <a:srgbClr val="002548"/>
                </a:solidFill>
              </a:endParaRPr>
            </a:p>
          </p:txBody>
        </p:sp>
        <p:sp>
          <p:nvSpPr>
            <p:cNvPr id="77" name="Rectangle: Rounded Corners 76">
              <a:extLst>
                <a:ext uri="{FF2B5EF4-FFF2-40B4-BE49-F238E27FC236}">
                  <a16:creationId xmlns:a16="http://schemas.microsoft.com/office/drawing/2014/main" id="{BA1C661F-AE99-44D8-9823-92D29F08A75C}"/>
                </a:ext>
              </a:extLst>
            </p:cNvPr>
            <p:cNvSpPr/>
            <p:nvPr/>
          </p:nvSpPr>
          <p:spPr>
            <a:xfrm>
              <a:off x="7654344" y="5393941"/>
              <a:ext cx="1512659" cy="242954"/>
            </a:xfrm>
            <a:prstGeom prst="roundRect">
              <a:avLst/>
            </a:prstGeom>
            <a:solidFill>
              <a:srgbClr val="F8CD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2548"/>
                  </a:solidFill>
                </a:rPr>
                <a:t>Ensemble method</a:t>
              </a:r>
              <a:endParaRPr lang="en-ID" sz="1100" dirty="0">
                <a:solidFill>
                  <a:srgbClr val="002548"/>
                </a:solidFill>
              </a:endParaRPr>
            </a:p>
          </p:txBody>
        </p:sp>
        <p:sp>
          <p:nvSpPr>
            <p:cNvPr id="78" name="TextBox 77">
              <a:extLst>
                <a:ext uri="{FF2B5EF4-FFF2-40B4-BE49-F238E27FC236}">
                  <a16:creationId xmlns:a16="http://schemas.microsoft.com/office/drawing/2014/main" id="{E47A4EF1-72C3-47F1-9ECB-7D51E16C9B9C}"/>
                </a:ext>
              </a:extLst>
            </p:cNvPr>
            <p:cNvSpPr txBox="1"/>
            <p:nvPr/>
          </p:nvSpPr>
          <p:spPr>
            <a:xfrm>
              <a:off x="7641712" y="6064141"/>
              <a:ext cx="1670442" cy="625226"/>
            </a:xfrm>
            <a:prstGeom prst="rect">
              <a:avLst/>
            </a:prstGeom>
            <a:noFill/>
          </p:spPr>
          <p:txBody>
            <a:bodyPr wrap="square" rtlCol="0">
              <a:spAutoFit/>
            </a:bodyPr>
            <a:lstStyle/>
            <a:p>
              <a:r>
                <a:rPr lang="en-US" sz="1100" dirty="0">
                  <a:solidFill>
                    <a:srgbClr val="002548"/>
                  </a:solidFill>
                </a:rPr>
                <a:t>Incorporate all models to find the best outcome</a:t>
              </a:r>
            </a:p>
          </p:txBody>
        </p:sp>
        <p:sp>
          <p:nvSpPr>
            <p:cNvPr id="79" name="Arrow: Down 78">
              <a:extLst>
                <a:ext uri="{FF2B5EF4-FFF2-40B4-BE49-F238E27FC236}">
                  <a16:creationId xmlns:a16="http://schemas.microsoft.com/office/drawing/2014/main" id="{4505B852-3320-4DFB-B113-B553ACCED49C}"/>
                </a:ext>
              </a:extLst>
            </p:cNvPr>
            <p:cNvSpPr/>
            <p:nvPr/>
          </p:nvSpPr>
          <p:spPr>
            <a:xfrm rot="10800000">
              <a:off x="8295959" y="5726698"/>
              <a:ext cx="247650" cy="3536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a:solidFill>
                  <a:srgbClr val="002548"/>
                </a:solidFill>
              </a:endParaRPr>
            </a:p>
          </p:txBody>
        </p:sp>
      </p:grpSp>
      <p:sp>
        <p:nvSpPr>
          <p:cNvPr id="83" name="TextBox 82">
            <a:extLst>
              <a:ext uri="{FF2B5EF4-FFF2-40B4-BE49-F238E27FC236}">
                <a16:creationId xmlns:a16="http://schemas.microsoft.com/office/drawing/2014/main" id="{BA587EB7-B1B8-45C6-B636-E5F8D50EB6E5}"/>
              </a:ext>
            </a:extLst>
          </p:cNvPr>
          <p:cNvSpPr txBox="1"/>
          <p:nvPr/>
        </p:nvSpPr>
        <p:spPr>
          <a:xfrm>
            <a:off x="49586" y="3286807"/>
            <a:ext cx="1467068" cy="707886"/>
          </a:xfrm>
          <a:prstGeom prst="rect">
            <a:avLst/>
          </a:prstGeom>
          <a:noFill/>
        </p:spPr>
        <p:txBody>
          <a:bodyPr wrap="none" rtlCol="0">
            <a:spAutoFit/>
          </a:bodyPr>
          <a:lstStyle/>
          <a:p>
            <a:r>
              <a:rPr lang="en-US" sz="2000" u="sng" dirty="0">
                <a:solidFill>
                  <a:srgbClr val="002548"/>
                </a:solidFill>
                <a:latin typeface="+mj-lt"/>
                <a:ea typeface="+mj-ea"/>
                <a:cs typeface="+mj-cs"/>
              </a:rPr>
              <a:t>Decision </a:t>
            </a:r>
          </a:p>
          <a:p>
            <a:r>
              <a:rPr lang="en-US" sz="2000" u="sng" dirty="0">
                <a:solidFill>
                  <a:srgbClr val="002548"/>
                </a:solidFill>
                <a:latin typeface="+mj-lt"/>
                <a:ea typeface="+mj-ea"/>
                <a:cs typeface="+mj-cs"/>
              </a:rPr>
              <a:t>Framework</a:t>
            </a:r>
            <a:endParaRPr lang="en-ID" sz="2000" u="sng" dirty="0">
              <a:solidFill>
                <a:srgbClr val="002548"/>
              </a:solidFill>
              <a:latin typeface="+mj-lt"/>
              <a:ea typeface="+mj-ea"/>
              <a:cs typeface="+mj-cs"/>
            </a:endParaRPr>
          </a:p>
        </p:txBody>
      </p:sp>
    </p:spTree>
    <p:extLst>
      <p:ext uri="{BB962C8B-B14F-4D97-AF65-F5344CB8AC3E}">
        <p14:creationId xmlns:p14="http://schemas.microsoft.com/office/powerpoint/2010/main" val="123647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048566"/>
            <a:ext cx="8229600" cy="507556"/>
          </a:xfrm>
        </p:spPr>
        <p:txBody>
          <a:bodyPr/>
          <a:lstStyle/>
          <a:p>
            <a:r>
              <a:rPr lang="en-GB" dirty="0"/>
              <a:t>Approaches for final submission</a:t>
            </a:r>
            <a:endParaRPr lang="en-US" dirty="0"/>
          </a:p>
        </p:txBody>
      </p:sp>
      <p:sp>
        <p:nvSpPr>
          <p:cNvPr id="4" name="Text Placeholder 3"/>
          <p:cNvSpPr>
            <a:spLocks noGrp="1"/>
          </p:cNvSpPr>
          <p:nvPr>
            <p:ph type="body" sz="quarter" idx="10"/>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51" name="TextBox 50">
            <a:extLst>
              <a:ext uri="{FF2B5EF4-FFF2-40B4-BE49-F238E27FC236}">
                <a16:creationId xmlns:a16="http://schemas.microsoft.com/office/drawing/2014/main" id="{D2C0F92F-2103-4162-815A-2D66F3978A3F}"/>
              </a:ext>
            </a:extLst>
          </p:cNvPr>
          <p:cNvSpPr txBox="1"/>
          <p:nvPr/>
        </p:nvSpPr>
        <p:spPr>
          <a:xfrm>
            <a:off x="251429" y="3355842"/>
            <a:ext cx="8792172" cy="2292935"/>
          </a:xfrm>
          <a:prstGeom prst="rect">
            <a:avLst/>
          </a:prstGeom>
          <a:noFill/>
        </p:spPr>
        <p:txBody>
          <a:bodyPr wrap="square" lIns="36000" rtlCol="0">
            <a:spAutoFit/>
          </a:bodyPr>
          <a:lstStyle/>
          <a:p>
            <a:pPr marL="285750" indent="-285750">
              <a:buFont typeface="Arial" panose="020B0604020202020204" pitchFamily="34" charset="0"/>
              <a:buChar char="•"/>
            </a:pPr>
            <a:r>
              <a:rPr lang="en-US" sz="1100" dirty="0">
                <a:solidFill>
                  <a:srgbClr val="002548"/>
                </a:solidFill>
              </a:rPr>
              <a:t>Resnet18 with finetuning was submitted for the first submission to know how Kaggle score behavior and this model has the simplest architecture thus it is faster to train compared to other. </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err="1">
                <a:solidFill>
                  <a:srgbClr val="002548"/>
                </a:solidFill>
              </a:rPr>
              <a:t>PReLU</a:t>
            </a:r>
            <a:r>
              <a:rPr lang="en-US" sz="1100" dirty="0">
                <a:solidFill>
                  <a:srgbClr val="002548"/>
                </a:solidFill>
              </a:rPr>
              <a:t> didn’t perform better than </a:t>
            </a:r>
            <a:r>
              <a:rPr lang="en-US" sz="1100" dirty="0" err="1">
                <a:solidFill>
                  <a:srgbClr val="002548"/>
                </a:solidFill>
              </a:rPr>
              <a:t>ReLU</a:t>
            </a:r>
            <a:r>
              <a:rPr lang="en-US" sz="1100" dirty="0">
                <a:solidFill>
                  <a:srgbClr val="002548"/>
                </a:solidFill>
              </a:rPr>
              <a:t>. This might be possibly due to we are using pretrained model where the weight has been initialized to </a:t>
            </a:r>
            <a:r>
              <a:rPr lang="en-US" sz="1100" dirty="0" err="1">
                <a:solidFill>
                  <a:srgbClr val="002548"/>
                </a:solidFill>
              </a:rPr>
              <a:t>imageNet</a:t>
            </a:r>
            <a:r>
              <a:rPr lang="en-US" sz="1100" dirty="0">
                <a:solidFill>
                  <a:srgbClr val="002548"/>
                </a:solidFill>
              </a:rPr>
              <a:t> images thus </a:t>
            </a:r>
            <a:r>
              <a:rPr lang="en-US" sz="1100" dirty="0" err="1">
                <a:solidFill>
                  <a:srgbClr val="002548"/>
                </a:solidFill>
              </a:rPr>
              <a:t>PReLU</a:t>
            </a:r>
            <a:r>
              <a:rPr lang="en-US" sz="1100" dirty="0">
                <a:solidFill>
                  <a:srgbClr val="002548"/>
                </a:solidFill>
              </a:rPr>
              <a:t> provides no  further benefit .</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a:solidFill>
                  <a:srgbClr val="002548"/>
                </a:solidFill>
              </a:rPr>
              <a:t>Data augmentation can increase both validation and testing accuracy but taking longer time to train.</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a:solidFill>
                  <a:srgbClr val="002548"/>
                </a:solidFill>
              </a:rPr>
              <a:t>With limited time and computation resources, our team decided to use deeper / wider method to increase accuracy</a:t>
            </a:r>
          </a:p>
          <a:p>
            <a:pPr marL="285750" indent="-285750">
              <a:buFont typeface="Arial" panose="020B0604020202020204" pitchFamily="34" charset="0"/>
              <a:buChar char="•"/>
            </a:pPr>
            <a:endParaRPr lang="en-US" sz="1100" dirty="0">
              <a:solidFill>
                <a:srgbClr val="002548"/>
              </a:solidFill>
            </a:endParaRPr>
          </a:p>
          <a:p>
            <a:pPr marL="285750" indent="-285750">
              <a:buFont typeface="Arial" panose="020B0604020202020204" pitchFamily="34" charset="0"/>
              <a:buChar char="•"/>
            </a:pPr>
            <a:r>
              <a:rPr lang="en-US" sz="1100" dirty="0">
                <a:solidFill>
                  <a:srgbClr val="002548"/>
                </a:solidFill>
              </a:rPr>
              <a:t>Almost all model was run up to 5 epoch. This is due to overfit of our data (those models were based on </a:t>
            </a:r>
            <a:r>
              <a:rPr lang="en-US" sz="1100" dirty="0" err="1">
                <a:solidFill>
                  <a:srgbClr val="002548"/>
                </a:solidFill>
              </a:rPr>
              <a:t>imagenet</a:t>
            </a:r>
            <a:r>
              <a:rPr lang="en-US" sz="1100" dirty="0">
                <a:solidFill>
                  <a:srgbClr val="002548"/>
                </a:solidFill>
              </a:rPr>
              <a:t> which has way more images than our current data set.</a:t>
            </a:r>
          </a:p>
          <a:p>
            <a:pPr marL="285750" indent="-285750">
              <a:buFont typeface="Arial" panose="020B0604020202020204" pitchFamily="34" charset="0"/>
              <a:buChar char="•"/>
            </a:pPr>
            <a:endParaRPr lang="en-ID" sz="1100" dirty="0">
              <a:solidFill>
                <a:srgbClr val="002548"/>
              </a:solidFill>
            </a:endParaRPr>
          </a:p>
        </p:txBody>
      </p:sp>
      <p:pic>
        <p:nvPicPr>
          <p:cNvPr id="27" name="Picture 26">
            <a:extLst>
              <a:ext uri="{FF2B5EF4-FFF2-40B4-BE49-F238E27FC236}">
                <a16:creationId xmlns:a16="http://schemas.microsoft.com/office/drawing/2014/main" id="{E873B4EF-21AB-4F94-97B2-B57D572D6B87}"/>
              </a:ext>
            </a:extLst>
          </p:cNvPr>
          <p:cNvPicPr>
            <a:picLocks noChangeAspect="1"/>
          </p:cNvPicPr>
          <p:nvPr/>
        </p:nvPicPr>
        <p:blipFill>
          <a:blip r:embed="rId3"/>
          <a:stretch>
            <a:fillRect/>
          </a:stretch>
        </p:blipFill>
        <p:spPr>
          <a:xfrm>
            <a:off x="173042" y="1789664"/>
            <a:ext cx="8797916" cy="1297264"/>
          </a:xfrm>
          <a:prstGeom prst="rect">
            <a:avLst/>
          </a:prstGeom>
        </p:spPr>
      </p:pic>
    </p:spTree>
    <p:extLst>
      <p:ext uri="{BB962C8B-B14F-4D97-AF65-F5344CB8AC3E}">
        <p14:creationId xmlns:p14="http://schemas.microsoft.com/office/powerpoint/2010/main" val="3839254035"/>
      </p:ext>
    </p:extLst>
  </p:cSld>
  <p:clrMapOvr>
    <a:masterClrMapping/>
  </p:clrMapOvr>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D70FBC559FC947870118C6D927CF73" ma:contentTypeVersion="6" ma:contentTypeDescription="Create a new document." ma:contentTypeScope="" ma:versionID="21696ed1ce891899b13838762f04fa64">
  <xsd:schema xmlns:xsd="http://www.w3.org/2001/XMLSchema" xmlns:xs="http://www.w3.org/2001/XMLSchema" xmlns:p="http://schemas.microsoft.com/office/2006/metadata/properties" xmlns:ns2="f79f3f95-6bec-467c-b000-bf0ce25f7b97" targetNamespace="http://schemas.microsoft.com/office/2006/metadata/properties" ma:root="true" ma:fieldsID="62202580ad18c18e3818c3e5549cd6c6" ns2:_="">
    <xsd:import namespace="f79f3f95-6bec-467c-b000-bf0ce25f7b9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9f3f95-6bec-467c-b000-bf0ce25f7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71D920-49EE-46DF-A534-FA15235C3C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9f3f95-6bec-467c-b000-bf0ce25f7b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40F132-FD5A-4264-AD54-D2739D8A1408}">
  <ds:schemaRefs>
    <ds:schemaRef ds:uri="http://schemas.microsoft.com/sharepoint/v3/contenttype/forms"/>
  </ds:schemaRefs>
</ds:datastoreItem>
</file>

<file path=customXml/itemProps3.xml><?xml version="1.0" encoding="utf-8"?>
<ds:datastoreItem xmlns:ds="http://schemas.openxmlformats.org/officeDocument/2006/customXml" ds:itemID="{27987463-5993-4C13-BFCB-D16227C1B802}">
  <ds:schemaRefs>
    <ds:schemaRef ds:uri="http://purl.org/dc/elements/1.1/"/>
    <ds:schemaRef ds:uri="http://schemas.microsoft.com/office/2006/documentManagement/types"/>
    <ds:schemaRef ds:uri="b85eb1dc-d07f-4265-a93a-ceaa6dedad06"/>
    <ds:schemaRef ds:uri="http://schemas.openxmlformats.org/package/2006/metadata/core-properties"/>
    <ds:schemaRef ds:uri="http://schemas.microsoft.com/office/2006/metadata/properties"/>
    <ds:schemaRef ds:uri="http://purl.org/dc/dcmitype/"/>
    <ds:schemaRef ds:uri="http://purl.org/dc/terms/"/>
    <ds:schemaRef ds:uri="http://schemas.microsoft.com/office/infopath/2007/PartnerControls"/>
    <ds:schemaRef ds:uri="91fa21c8-7481-46bf-bacf-222e7e43788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826</TotalTime>
  <Words>1506</Words>
  <Application>Microsoft Office PowerPoint</Application>
  <PresentationFormat>On-screen Show (4:3)</PresentationFormat>
  <Paragraphs>229</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Imperial College London Theme</vt:lpstr>
      <vt:lpstr>The Identification Game!</vt:lpstr>
      <vt:lpstr>Organisation of the group</vt:lpstr>
      <vt:lpstr>Analysis &amp; processing of input data What our dataset looks like</vt:lpstr>
      <vt:lpstr>Analysis &amp; processing of input data What we want out data to look like</vt:lpstr>
      <vt:lpstr>Analysis &amp; processing of input data Further points of interest</vt:lpstr>
      <vt:lpstr>Analysis &amp; processing of input data Looking forward: increasing the training data</vt:lpstr>
      <vt:lpstr>Validation &amp; hyper-parameter selection</vt:lpstr>
      <vt:lpstr>Approaches for final submission</vt:lpstr>
      <vt:lpstr>Approaches for final submission</vt:lpstr>
      <vt:lpstr>Approaches for final submission</vt:lpstr>
      <vt:lpstr>Approaches for final submission A bit of detail on our wide_resnet_101_2 </vt:lpstr>
      <vt:lpstr>Approaches for final submission Combining Models</vt:lpstr>
      <vt:lpstr>Approaches for final submission Voting Algorithm</vt:lpstr>
      <vt:lpstr>Conclusion &amp; recommendations</vt:lpstr>
    </vt:vector>
  </TitlesOfParts>
  <Company>Imperial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Alex Campbell</cp:lastModifiedBy>
  <cp:revision>32</cp:revision>
  <dcterms:created xsi:type="dcterms:W3CDTF">2017-02-16T14:49:58Z</dcterms:created>
  <dcterms:modified xsi:type="dcterms:W3CDTF">2020-05-22T10:35:55Z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0x010100DCD70FBC559FC947870118C6D927CF73</vt:lpwstr>
  </property>
</Properties>
</file>